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338" r:id="rId3"/>
    <p:sldId id="385" r:id="rId4"/>
    <p:sldId id="386" r:id="rId5"/>
    <p:sldId id="368" r:id="rId6"/>
    <p:sldId id="369" r:id="rId7"/>
    <p:sldId id="341" r:id="rId8"/>
    <p:sldId id="367" r:id="rId9"/>
    <p:sldId id="387" r:id="rId10"/>
    <p:sldId id="339" r:id="rId11"/>
    <p:sldId id="388" r:id="rId12"/>
    <p:sldId id="389" r:id="rId13"/>
    <p:sldId id="390" r:id="rId14"/>
    <p:sldId id="396" r:id="rId15"/>
    <p:sldId id="397" r:id="rId16"/>
    <p:sldId id="350" r:id="rId17"/>
    <p:sldId id="391" r:id="rId18"/>
    <p:sldId id="399" r:id="rId19"/>
    <p:sldId id="398" r:id="rId20"/>
    <p:sldId id="401" r:id="rId21"/>
    <p:sldId id="422" r:id="rId22"/>
    <p:sldId id="423" r:id="rId23"/>
    <p:sldId id="424" r:id="rId24"/>
    <p:sldId id="446" r:id="rId25"/>
    <p:sldId id="403" r:id="rId26"/>
    <p:sldId id="402" r:id="rId27"/>
    <p:sldId id="405" r:id="rId28"/>
    <p:sldId id="404" r:id="rId29"/>
    <p:sldId id="439" r:id="rId30"/>
    <p:sldId id="426" r:id="rId31"/>
    <p:sldId id="427" r:id="rId32"/>
    <p:sldId id="437" r:id="rId33"/>
    <p:sldId id="438" r:id="rId34"/>
    <p:sldId id="407" r:id="rId35"/>
    <p:sldId id="409" r:id="rId36"/>
    <p:sldId id="440" r:id="rId37"/>
    <p:sldId id="441" r:id="rId38"/>
    <p:sldId id="442" r:id="rId39"/>
    <p:sldId id="443" r:id="rId40"/>
    <p:sldId id="444" r:id="rId41"/>
    <p:sldId id="411" r:id="rId42"/>
    <p:sldId id="429" r:id="rId43"/>
    <p:sldId id="413" r:id="rId44"/>
    <p:sldId id="430" r:id="rId45"/>
    <p:sldId id="431" r:id="rId46"/>
    <p:sldId id="416" r:id="rId47"/>
    <p:sldId id="432" r:id="rId48"/>
    <p:sldId id="433" r:id="rId49"/>
    <p:sldId id="418" r:id="rId50"/>
    <p:sldId id="445" r:id="rId51"/>
    <p:sldId id="420" r:id="rId52"/>
    <p:sldId id="412" r:id="rId53"/>
    <p:sldId id="435" r:id="rId54"/>
    <p:sldId id="379" r:id="rId55"/>
    <p:sldId id="414"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9A01"/>
    <a:srgbClr val="C810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23"/>
    <p:restoredTop sz="83830" autoAdjust="0"/>
  </p:normalViewPr>
  <p:slideViewPr>
    <p:cSldViewPr>
      <p:cViewPr varScale="1">
        <p:scale>
          <a:sx n="93" d="100"/>
          <a:sy n="93" d="100"/>
        </p:scale>
        <p:origin x="2472" y="72"/>
      </p:cViewPr>
      <p:guideLst>
        <p:guide orient="horz" pos="2160"/>
        <p:guide pos="2880"/>
      </p:guideLst>
    </p:cSldViewPr>
  </p:slideViewPr>
  <p:notesTextViewPr>
    <p:cViewPr>
      <p:scale>
        <a:sx n="3" d="2"/>
        <a:sy n="3" d="2"/>
      </p:scale>
      <p:origin x="0" y="0"/>
    </p:cViewPr>
  </p:notesTextViewPr>
  <p:sorterViewPr>
    <p:cViewPr>
      <p:scale>
        <a:sx n="140" d="100"/>
        <a:sy n="140" d="100"/>
      </p:scale>
      <p:origin x="0" y="-981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096E4B-1C4D-4215-853F-085A8873CF29}" type="datetimeFigureOut">
              <a:rPr lang="en-ZA" smtClean="0"/>
              <a:t>2026/08/02</a:t>
            </a:fld>
            <a:endParaRPr lang="en-Z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20243B-23E0-40CE-9B54-F80CA43539C0}" type="slidenum">
              <a:rPr lang="en-ZA" smtClean="0"/>
              <a:t>‹#›</a:t>
            </a:fld>
            <a:endParaRPr lang="en-ZA"/>
          </a:p>
        </p:txBody>
      </p:sp>
    </p:spTree>
    <p:extLst>
      <p:ext uri="{BB962C8B-B14F-4D97-AF65-F5344CB8AC3E}">
        <p14:creationId xmlns:p14="http://schemas.microsoft.com/office/powerpoint/2010/main" val="3508826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120243B-23E0-40CE-9B54-F80CA43539C0}" type="slidenum">
              <a:rPr lang="en-ZA" smtClean="0"/>
              <a:t>1</a:t>
            </a:fld>
            <a:endParaRPr lang="en-ZA"/>
          </a:p>
        </p:txBody>
      </p:sp>
    </p:spTree>
    <p:extLst>
      <p:ext uri="{BB962C8B-B14F-4D97-AF65-F5344CB8AC3E}">
        <p14:creationId xmlns:p14="http://schemas.microsoft.com/office/powerpoint/2010/main" val="4244483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C7B36B-0B19-4D10-9DC9-6875CF95243A}" type="slidenum">
              <a:rPr lang="en-ZA" smtClean="0"/>
              <a:t>10</a:t>
            </a:fld>
            <a:endParaRPr lang="en-ZA"/>
          </a:p>
        </p:txBody>
      </p:sp>
    </p:spTree>
    <p:extLst>
      <p:ext uri="{BB962C8B-B14F-4D97-AF65-F5344CB8AC3E}">
        <p14:creationId xmlns:p14="http://schemas.microsoft.com/office/powerpoint/2010/main" val="551121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16</a:t>
            </a:fld>
            <a:endParaRPr lang="en-ZA"/>
          </a:p>
        </p:txBody>
      </p:sp>
    </p:spTree>
    <p:extLst>
      <p:ext uri="{BB962C8B-B14F-4D97-AF65-F5344CB8AC3E}">
        <p14:creationId xmlns:p14="http://schemas.microsoft.com/office/powerpoint/2010/main" val="3849022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19</a:t>
            </a:fld>
            <a:endParaRPr lang="en-ZA"/>
          </a:p>
        </p:txBody>
      </p:sp>
    </p:spTree>
    <p:extLst>
      <p:ext uri="{BB962C8B-B14F-4D97-AF65-F5344CB8AC3E}">
        <p14:creationId xmlns:p14="http://schemas.microsoft.com/office/powerpoint/2010/main" val="2070163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21</a:t>
            </a:fld>
            <a:endParaRPr lang="en-ZA"/>
          </a:p>
        </p:txBody>
      </p:sp>
    </p:spTree>
    <p:extLst>
      <p:ext uri="{BB962C8B-B14F-4D97-AF65-F5344CB8AC3E}">
        <p14:creationId xmlns:p14="http://schemas.microsoft.com/office/powerpoint/2010/main" val="1557670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22</a:t>
            </a:fld>
            <a:endParaRPr lang="en-ZA"/>
          </a:p>
        </p:txBody>
      </p:sp>
    </p:spTree>
    <p:extLst>
      <p:ext uri="{BB962C8B-B14F-4D97-AF65-F5344CB8AC3E}">
        <p14:creationId xmlns:p14="http://schemas.microsoft.com/office/powerpoint/2010/main" val="2630145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23</a:t>
            </a:fld>
            <a:endParaRPr lang="en-ZA"/>
          </a:p>
        </p:txBody>
      </p:sp>
    </p:spTree>
    <p:extLst>
      <p:ext uri="{BB962C8B-B14F-4D97-AF65-F5344CB8AC3E}">
        <p14:creationId xmlns:p14="http://schemas.microsoft.com/office/powerpoint/2010/main" val="3488037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24</a:t>
            </a:fld>
            <a:endParaRPr lang="en-ZA"/>
          </a:p>
        </p:txBody>
      </p:sp>
    </p:spTree>
    <p:extLst>
      <p:ext uri="{BB962C8B-B14F-4D97-AF65-F5344CB8AC3E}">
        <p14:creationId xmlns:p14="http://schemas.microsoft.com/office/powerpoint/2010/main" val="1434239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29</a:t>
            </a:fld>
            <a:endParaRPr lang="en-ZA"/>
          </a:p>
        </p:txBody>
      </p:sp>
    </p:spTree>
    <p:extLst>
      <p:ext uri="{BB962C8B-B14F-4D97-AF65-F5344CB8AC3E}">
        <p14:creationId xmlns:p14="http://schemas.microsoft.com/office/powerpoint/2010/main" val="3143861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30</a:t>
            </a:fld>
            <a:endParaRPr lang="en-ZA"/>
          </a:p>
        </p:txBody>
      </p:sp>
    </p:spTree>
    <p:extLst>
      <p:ext uri="{BB962C8B-B14F-4D97-AF65-F5344CB8AC3E}">
        <p14:creationId xmlns:p14="http://schemas.microsoft.com/office/powerpoint/2010/main" val="3053096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31</a:t>
            </a:fld>
            <a:endParaRPr lang="en-ZA"/>
          </a:p>
        </p:txBody>
      </p:sp>
    </p:spTree>
    <p:extLst>
      <p:ext uri="{BB962C8B-B14F-4D97-AF65-F5344CB8AC3E}">
        <p14:creationId xmlns:p14="http://schemas.microsoft.com/office/powerpoint/2010/main" val="24089032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32</a:t>
            </a:fld>
            <a:endParaRPr lang="en-ZA"/>
          </a:p>
        </p:txBody>
      </p:sp>
    </p:spTree>
    <p:extLst>
      <p:ext uri="{BB962C8B-B14F-4D97-AF65-F5344CB8AC3E}">
        <p14:creationId xmlns:p14="http://schemas.microsoft.com/office/powerpoint/2010/main" val="747572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33</a:t>
            </a:fld>
            <a:endParaRPr lang="en-ZA"/>
          </a:p>
        </p:txBody>
      </p:sp>
    </p:spTree>
    <p:extLst>
      <p:ext uri="{BB962C8B-B14F-4D97-AF65-F5344CB8AC3E}">
        <p14:creationId xmlns:p14="http://schemas.microsoft.com/office/powerpoint/2010/main" val="38526798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35</a:t>
            </a:fld>
            <a:endParaRPr lang="en-ZA"/>
          </a:p>
        </p:txBody>
      </p:sp>
    </p:spTree>
    <p:extLst>
      <p:ext uri="{BB962C8B-B14F-4D97-AF65-F5344CB8AC3E}">
        <p14:creationId xmlns:p14="http://schemas.microsoft.com/office/powerpoint/2010/main" val="2971785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36</a:t>
            </a:fld>
            <a:endParaRPr lang="en-ZA"/>
          </a:p>
        </p:txBody>
      </p:sp>
    </p:spTree>
    <p:extLst>
      <p:ext uri="{BB962C8B-B14F-4D97-AF65-F5344CB8AC3E}">
        <p14:creationId xmlns:p14="http://schemas.microsoft.com/office/powerpoint/2010/main" val="20510358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42</a:t>
            </a:fld>
            <a:endParaRPr lang="en-ZA"/>
          </a:p>
        </p:txBody>
      </p:sp>
    </p:spTree>
    <p:extLst>
      <p:ext uri="{BB962C8B-B14F-4D97-AF65-F5344CB8AC3E}">
        <p14:creationId xmlns:p14="http://schemas.microsoft.com/office/powerpoint/2010/main" val="2519589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44</a:t>
            </a:fld>
            <a:endParaRPr lang="en-ZA"/>
          </a:p>
        </p:txBody>
      </p:sp>
    </p:spTree>
    <p:extLst>
      <p:ext uri="{BB962C8B-B14F-4D97-AF65-F5344CB8AC3E}">
        <p14:creationId xmlns:p14="http://schemas.microsoft.com/office/powerpoint/2010/main" val="23437470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45</a:t>
            </a:fld>
            <a:endParaRPr lang="en-ZA"/>
          </a:p>
        </p:txBody>
      </p:sp>
    </p:spTree>
    <p:extLst>
      <p:ext uri="{BB962C8B-B14F-4D97-AF65-F5344CB8AC3E}">
        <p14:creationId xmlns:p14="http://schemas.microsoft.com/office/powerpoint/2010/main" val="35504059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47</a:t>
            </a:fld>
            <a:endParaRPr lang="en-ZA"/>
          </a:p>
        </p:txBody>
      </p:sp>
    </p:spTree>
    <p:extLst>
      <p:ext uri="{BB962C8B-B14F-4D97-AF65-F5344CB8AC3E}">
        <p14:creationId xmlns:p14="http://schemas.microsoft.com/office/powerpoint/2010/main" val="11821779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48</a:t>
            </a:fld>
            <a:endParaRPr lang="en-ZA"/>
          </a:p>
        </p:txBody>
      </p:sp>
    </p:spTree>
    <p:extLst>
      <p:ext uri="{BB962C8B-B14F-4D97-AF65-F5344CB8AC3E}">
        <p14:creationId xmlns:p14="http://schemas.microsoft.com/office/powerpoint/2010/main" val="29861606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52</a:t>
            </a:fld>
            <a:endParaRPr lang="en-ZA"/>
          </a:p>
        </p:txBody>
      </p:sp>
    </p:spTree>
    <p:extLst>
      <p:ext uri="{BB962C8B-B14F-4D97-AF65-F5344CB8AC3E}">
        <p14:creationId xmlns:p14="http://schemas.microsoft.com/office/powerpoint/2010/main" val="13664163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53</a:t>
            </a:fld>
            <a:endParaRPr lang="en-ZA"/>
          </a:p>
        </p:txBody>
      </p:sp>
    </p:spTree>
    <p:extLst>
      <p:ext uri="{BB962C8B-B14F-4D97-AF65-F5344CB8AC3E}">
        <p14:creationId xmlns:p14="http://schemas.microsoft.com/office/powerpoint/2010/main" val="35133791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54</a:t>
            </a:fld>
            <a:endParaRPr lang="en-ZA"/>
          </a:p>
        </p:txBody>
      </p:sp>
    </p:spTree>
    <p:extLst>
      <p:ext uri="{BB962C8B-B14F-4D97-AF65-F5344CB8AC3E}">
        <p14:creationId xmlns:p14="http://schemas.microsoft.com/office/powerpoint/2010/main" val="2208353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lgn="ctr">
              <a:lnSpc>
                <a:spcPct val="120000"/>
              </a:lnSpc>
              <a:defRPr sz="400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73848"/>
            <a:ext cx="8229600" cy="845352"/>
          </a:xfrm>
        </p:spPr>
        <p:txBody>
          <a:bodyPr>
            <a:normAutofit/>
          </a:bodyPr>
          <a:lstStyle>
            <a:lvl1pPr>
              <a:defRPr sz="2800"/>
            </a:lvl1pPr>
          </a:lstStyle>
          <a:p>
            <a:r>
              <a:rPr lang="en-US" dirty="0"/>
              <a:t>Click to edit Master title style</a:t>
            </a:r>
          </a:p>
        </p:txBody>
      </p:sp>
      <p:sp>
        <p:nvSpPr>
          <p:cNvPr id="3" name="Content Placeholder 2"/>
          <p:cNvSpPr>
            <a:spLocks noGrp="1"/>
          </p:cNvSpPr>
          <p:nvPr>
            <p:ph idx="1"/>
          </p:nvPr>
        </p:nvSpPr>
        <p:spPr>
          <a:xfrm>
            <a:off x="457200" y="1371600"/>
            <a:ext cx="8229600" cy="4366410"/>
          </a:xfrm>
        </p:spPr>
        <p:txBody>
          <a:bodyPr>
            <a:normAutofit/>
          </a:bodyPr>
          <a:lstStyle>
            <a:lvl1pPr>
              <a:spcBef>
                <a:spcPts val="600"/>
              </a:spcBef>
              <a:spcAft>
                <a:spcPts val="600"/>
              </a:spcAft>
              <a:defRPr sz="2000"/>
            </a:lvl1pPr>
            <a:lvl2pPr>
              <a:spcBef>
                <a:spcPts val="600"/>
              </a:spcBef>
              <a:spcAft>
                <a:spcPts val="600"/>
              </a:spcAft>
              <a:defRPr sz="1800"/>
            </a:lvl2pPr>
            <a:lvl3pPr>
              <a:spcBef>
                <a:spcPts val="600"/>
              </a:spcBef>
              <a:spcAft>
                <a:spcPts val="600"/>
              </a:spcAft>
              <a:defRPr sz="1600"/>
            </a:lvl3pPr>
            <a:lvl4pPr>
              <a:spcBef>
                <a:spcPts val="600"/>
              </a:spcBef>
              <a:spcAft>
                <a:spcPts val="600"/>
              </a:spcAft>
              <a:defRPr sz="1400"/>
            </a:lvl4pPr>
            <a:lvl5pPr>
              <a:spcBef>
                <a:spcPts val="600"/>
              </a:spcBef>
              <a:spcAft>
                <a:spcPts val="600"/>
              </a:spcAf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295400"/>
            <a:ext cx="2949178" cy="3810000"/>
          </a:xfrm>
        </p:spPr>
        <p:txBody>
          <a:bodyPr anchor="ctr">
            <a:normAutofit/>
          </a:bodyPr>
          <a:lstStyle>
            <a:lvl1pPr>
              <a:defRPr sz="2800"/>
            </a:lvl1pPr>
          </a:lstStyle>
          <a:p>
            <a:r>
              <a:rPr lang="en-US" dirty="0"/>
              <a:t>Click to edit Master title style</a:t>
            </a:r>
          </a:p>
        </p:txBody>
      </p:sp>
      <p:sp>
        <p:nvSpPr>
          <p:cNvPr id="3" name="Content Placeholder 2"/>
          <p:cNvSpPr>
            <a:spLocks noGrp="1"/>
          </p:cNvSpPr>
          <p:nvPr>
            <p:ph idx="1"/>
          </p:nvPr>
        </p:nvSpPr>
        <p:spPr>
          <a:xfrm>
            <a:off x="3887391" y="457201"/>
            <a:ext cx="4629150" cy="5181600"/>
          </a:xfrm>
        </p:spPr>
        <p:txBody>
          <a:bodyPr>
            <a:normAutofit/>
          </a:bodyPr>
          <a:lstStyle>
            <a:lvl1pPr marL="273050" indent="-273050">
              <a:lnSpc>
                <a:spcPct val="100000"/>
              </a:lnSpc>
              <a:spcBef>
                <a:spcPts val="600"/>
              </a:spcBef>
              <a:spcAft>
                <a:spcPts val="600"/>
              </a:spcAft>
              <a:defRPr sz="1600"/>
            </a:lvl1pPr>
            <a:lvl2pPr marL="720725" indent="-273050">
              <a:lnSpc>
                <a:spcPct val="100000"/>
              </a:lnSpc>
              <a:spcBef>
                <a:spcPts val="600"/>
              </a:spcBef>
              <a:spcAft>
                <a:spcPts val="600"/>
              </a:spcAft>
              <a:defRPr sz="1600"/>
            </a:lvl2pPr>
            <a:lvl3pPr indent="-135000">
              <a:lnSpc>
                <a:spcPct val="100000"/>
              </a:lnSpc>
              <a:spcBef>
                <a:spcPts val="600"/>
              </a:spcBef>
              <a:spcAft>
                <a:spcPts val="600"/>
              </a:spcAft>
              <a:defRPr sz="1600"/>
            </a:lvl3pPr>
            <a:lvl4pPr indent="-135000">
              <a:lnSpc>
                <a:spcPct val="100000"/>
              </a:lnSpc>
              <a:spcBef>
                <a:spcPts val="600"/>
              </a:spcBef>
              <a:spcAft>
                <a:spcPts val="600"/>
              </a:spcAft>
              <a:defRPr sz="1600"/>
            </a:lvl4pPr>
            <a:lvl5pPr indent="-135000">
              <a:lnSpc>
                <a:spcPct val="100000"/>
              </a:lnSpc>
              <a:spcBef>
                <a:spcPts val="600"/>
              </a:spcBef>
              <a:spcAft>
                <a:spcPts val="600"/>
              </a:spcAft>
              <a:defRPr sz="16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A2C26AD-E039-4E35-9076-46CEE842F47F}" type="datetimeFigureOut">
              <a:rPr lang="en-ZA" smtClean="0"/>
              <a:t>2026/08/02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20FDB2CB-B673-4F0B-8DED-EC4BCA6C6124}" type="slidenum">
              <a:rPr lang="en-ZA" smtClean="0"/>
              <a:t>‹#›</a:t>
            </a:fld>
            <a:endParaRPr lang="en-ZA"/>
          </a:p>
        </p:txBody>
      </p:sp>
    </p:spTree>
    <p:extLst>
      <p:ext uri="{BB962C8B-B14F-4D97-AF65-F5344CB8AC3E}">
        <p14:creationId xmlns:p14="http://schemas.microsoft.com/office/powerpoint/2010/main" val="119282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333014" y="6096000"/>
            <a:ext cx="1661612" cy="626110"/>
          </a:xfrm>
          <a:prstGeom prst="rect">
            <a:avLst/>
          </a:prstGeom>
        </p:spPr>
      </p:pic>
      <p:grpSp>
        <p:nvGrpSpPr>
          <p:cNvPr id="14" name="Group 13"/>
          <p:cNvGrpSpPr/>
          <p:nvPr userDrawn="1"/>
        </p:nvGrpSpPr>
        <p:grpSpPr>
          <a:xfrm>
            <a:off x="0" y="5846010"/>
            <a:ext cx="9144000" cy="216000"/>
            <a:chOff x="0" y="5846010"/>
            <a:chExt cx="9144000" cy="216000"/>
          </a:xfrm>
        </p:grpSpPr>
        <p:cxnSp>
          <p:nvCxnSpPr>
            <p:cNvPr id="9" name="Straight Connector 8"/>
            <p:cNvCxnSpPr/>
            <p:nvPr userDrawn="1"/>
          </p:nvCxnSpPr>
          <p:spPr>
            <a:xfrm>
              <a:off x="0" y="5954010"/>
              <a:ext cx="9144000" cy="0"/>
            </a:xfrm>
            <a:prstGeom prst="line">
              <a:avLst/>
            </a:prstGeom>
            <a:ln w="19050">
              <a:solidFill>
                <a:srgbClr val="C8102E"/>
              </a:solidFill>
            </a:ln>
          </p:spPr>
          <p:style>
            <a:lnRef idx="1">
              <a:schemeClr val="accent1"/>
            </a:lnRef>
            <a:fillRef idx="0">
              <a:schemeClr val="accent1"/>
            </a:fillRef>
            <a:effectRef idx="0">
              <a:schemeClr val="accent1"/>
            </a:effectRef>
            <a:fontRef idx="minor">
              <a:schemeClr val="tx1"/>
            </a:fontRef>
          </p:style>
        </p:cxnSp>
        <p:grpSp>
          <p:nvGrpSpPr>
            <p:cNvPr id="13" name="Group 12"/>
            <p:cNvGrpSpPr/>
            <p:nvPr userDrawn="1"/>
          </p:nvGrpSpPr>
          <p:grpSpPr>
            <a:xfrm>
              <a:off x="174486" y="5846010"/>
              <a:ext cx="846054" cy="216000"/>
              <a:chOff x="174486" y="5846010"/>
              <a:chExt cx="846054" cy="216000"/>
            </a:xfrm>
          </p:grpSpPr>
          <p:sp>
            <p:nvSpPr>
              <p:cNvPr id="10" name="Oval 9"/>
              <p:cNvSpPr/>
              <p:nvPr userDrawn="1"/>
            </p:nvSpPr>
            <p:spPr>
              <a:xfrm>
                <a:off x="174486"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Oval 10"/>
              <p:cNvSpPr/>
              <p:nvPr userDrawn="1"/>
            </p:nvSpPr>
            <p:spPr>
              <a:xfrm>
                <a:off x="488950"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Oval 11"/>
              <p:cNvSpPr/>
              <p:nvPr userDrawn="1"/>
            </p:nvSpPr>
            <p:spPr>
              <a:xfrm>
                <a:off x="804540"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grpSp>
      <p:sp>
        <p:nvSpPr>
          <p:cNvPr id="2" name="Title Placeholder 1"/>
          <p:cNvSpPr>
            <a:spLocks noGrp="1"/>
          </p:cNvSpPr>
          <p:nvPr>
            <p:ph type="title"/>
          </p:nvPr>
        </p:nvSpPr>
        <p:spPr>
          <a:xfrm>
            <a:off x="457200" y="274638"/>
            <a:ext cx="8229600" cy="102076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437390"/>
            <a:ext cx="8229600" cy="430062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8/2/2026</a:t>
            </a:fld>
            <a:endParaRPr lang="en-US"/>
          </a:p>
        </p:txBody>
      </p:sp>
      <p:sp>
        <p:nvSpPr>
          <p:cNvPr id="5" name="Footer Placeholder 4"/>
          <p:cNvSpPr>
            <a:spLocks noGrp="1"/>
          </p:cNvSpPr>
          <p:nvPr>
            <p:ph type="ftr" sz="quarter" idx="3"/>
          </p:nvPr>
        </p:nvSpPr>
        <p:spPr>
          <a:xfrm>
            <a:off x="2743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791200" y="6356350"/>
            <a:ext cx="1219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ts val="600"/>
        </a:spcBef>
        <a:spcAft>
          <a:spcPts val="600"/>
        </a:spcAft>
        <a:buClr>
          <a:srgbClr val="7A9A01"/>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7A9A01"/>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Clr>
          <a:srgbClr val="7A9A01"/>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5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5778500"/>
            <a:ext cx="9144000"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ctrTitle"/>
          </p:nvPr>
        </p:nvSpPr>
        <p:spPr>
          <a:xfrm>
            <a:off x="179999" y="981687"/>
            <a:ext cx="8784000" cy="1600199"/>
          </a:xfrm>
        </p:spPr>
        <p:txBody>
          <a:bodyPr>
            <a:normAutofit/>
          </a:bodyPr>
          <a:lstStyle/>
          <a:p>
            <a:r>
              <a:rPr lang="en-ZA" sz="5400" dirty="0">
                <a:solidFill>
                  <a:srgbClr val="C8102E"/>
                </a:solidFill>
              </a:rPr>
              <a:t>MACE Excellence Awards </a:t>
            </a:r>
          </a:p>
        </p:txBody>
      </p:sp>
      <p:sp>
        <p:nvSpPr>
          <p:cNvPr id="5" name="Rectangle 4"/>
          <p:cNvSpPr/>
          <p:nvPr/>
        </p:nvSpPr>
        <p:spPr>
          <a:xfrm>
            <a:off x="0" y="0"/>
            <a:ext cx="9144000" cy="252000"/>
          </a:xfrm>
          <a:prstGeom prst="rect">
            <a:avLst/>
          </a:prstGeom>
          <a:solidFill>
            <a:srgbClr val="C81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Rectangle 5"/>
          <p:cNvSpPr/>
          <p:nvPr/>
        </p:nvSpPr>
        <p:spPr>
          <a:xfrm>
            <a:off x="0" y="6138000"/>
            <a:ext cx="9144000" cy="720000"/>
          </a:xfrm>
          <a:prstGeom prst="rect">
            <a:avLst/>
          </a:prstGeom>
          <a:solidFill>
            <a:srgbClr val="7A9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3139" y="4261974"/>
            <a:ext cx="3617719" cy="1663700"/>
          </a:xfrm>
          <a:prstGeom prst="rect">
            <a:avLst/>
          </a:prstGeom>
        </p:spPr>
      </p:pic>
      <p:sp>
        <p:nvSpPr>
          <p:cNvPr id="8" name="Rounded Rectangle 7"/>
          <p:cNvSpPr/>
          <p:nvPr/>
        </p:nvSpPr>
        <p:spPr>
          <a:xfrm>
            <a:off x="179999" y="981687"/>
            <a:ext cx="8784000" cy="1600200"/>
          </a:xfrm>
          <a:prstGeom prst="roundRect">
            <a:avLst>
              <a:gd name="adj" fmla="val 8056"/>
            </a:avLst>
          </a:prstGeom>
          <a:no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13" name="Group 12"/>
          <p:cNvGrpSpPr/>
          <p:nvPr userDrawn="1"/>
        </p:nvGrpSpPr>
        <p:grpSpPr>
          <a:xfrm>
            <a:off x="7238999" y="2404862"/>
            <a:ext cx="1386780" cy="354049"/>
            <a:chOff x="174486" y="5846010"/>
            <a:chExt cx="846054" cy="216000"/>
          </a:xfrm>
        </p:grpSpPr>
        <p:sp>
          <p:nvSpPr>
            <p:cNvPr id="14" name="Oval 13"/>
            <p:cNvSpPr/>
            <p:nvPr userDrawn="1"/>
          </p:nvSpPr>
          <p:spPr>
            <a:xfrm>
              <a:off x="174486"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Oval 14"/>
            <p:cNvSpPr/>
            <p:nvPr userDrawn="1"/>
          </p:nvSpPr>
          <p:spPr>
            <a:xfrm>
              <a:off x="488950"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Oval 15"/>
            <p:cNvSpPr/>
            <p:nvPr userDrawn="1"/>
          </p:nvSpPr>
          <p:spPr>
            <a:xfrm>
              <a:off x="804540"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cxnSp>
        <p:nvCxnSpPr>
          <p:cNvPr id="10" name="Straight Connector 9"/>
          <p:cNvCxnSpPr/>
          <p:nvPr/>
        </p:nvCxnSpPr>
        <p:spPr>
          <a:xfrm>
            <a:off x="0" y="6019800"/>
            <a:ext cx="9144000" cy="0"/>
          </a:xfrm>
          <a:prstGeom prst="line">
            <a:avLst/>
          </a:prstGeom>
          <a:ln w="19050">
            <a:solidFill>
              <a:srgbClr val="C8102E"/>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967795CB-90D8-1752-A879-22252509E452}"/>
              </a:ext>
            </a:extLst>
          </p:cNvPr>
          <p:cNvSpPr txBox="1"/>
          <p:nvPr/>
        </p:nvSpPr>
        <p:spPr>
          <a:xfrm>
            <a:off x="193444" y="2731261"/>
            <a:ext cx="8645756" cy="1477328"/>
          </a:xfrm>
          <a:prstGeom prst="rect">
            <a:avLst/>
          </a:prstGeom>
          <a:noFill/>
        </p:spPr>
        <p:txBody>
          <a:bodyPr wrap="square" rtlCol="0">
            <a:spAutoFit/>
          </a:bodyPr>
          <a:lstStyle/>
          <a:p>
            <a:pPr algn="ctr">
              <a:spcBef>
                <a:spcPts val="300"/>
              </a:spcBef>
              <a:spcAft>
                <a:spcPts val="300"/>
              </a:spcAft>
            </a:pPr>
            <a:r>
              <a:rPr lang="en-ZA" sz="4000" dirty="0"/>
              <a:t>Masterclass 2: Channels</a:t>
            </a:r>
          </a:p>
          <a:p>
            <a:pPr algn="ctr">
              <a:spcBef>
                <a:spcPts val="300"/>
              </a:spcBef>
              <a:spcAft>
                <a:spcPts val="300"/>
              </a:spcAft>
            </a:pPr>
            <a:r>
              <a:rPr lang="en-ZA" sz="2000" dirty="0"/>
              <a:t>Facilitator: Dr Amanda Hamilton-Attwell</a:t>
            </a:r>
          </a:p>
          <a:p>
            <a:pPr algn="ctr">
              <a:spcBef>
                <a:spcPts val="300"/>
              </a:spcBef>
              <a:spcAft>
                <a:spcPts val="300"/>
              </a:spcAft>
            </a:pPr>
            <a:r>
              <a:rPr lang="en-ZA" sz="2000" dirty="0"/>
              <a:t>2026</a:t>
            </a:r>
          </a:p>
        </p:txBody>
      </p:sp>
    </p:spTree>
    <p:extLst>
      <p:ext uri="{BB962C8B-B14F-4D97-AF65-F5344CB8AC3E}">
        <p14:creationId xmlns:p14="http://schemas.microsoft.com/office/powerpoint/2010/main" val="4004627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ECDA1AD-DF2D-87D8-5452-291155EE8A94}"/>
              </a:ext>
            </a:extLst>
          </p:cNvPr>
          <p:cNvSpPr>
            <a:spLocks noGrp="1"/>
          </p:cNvSpPr>
          <p:nvPr>
            <p:ph type="ctrTitle"/>
          </p:nvPr>
        </p:nvSpPr>
        <p:spPr>
          <a:xfrm>
            <a:off x="685800" y="995083"/>
            <a:ext cx="7772400" cy="2438399"/>
          </a:xfrm>
        </p:spPr>
        <p:txBody>
          <a:bodyPr>
            <a:noAutofit/>
          </a:bodyPr>
          <a:lstStyle/>
          <a:p>
            <a:r>
              <a:rPr lang="en-US" sz="4000" dirty="0"/>
              <a:t>Preparing a winning </a:t>
            </a:r>
            <a:r>
              <a:rPr lang="en-US" dirty="0"/>
              <a:t>c</a:t>
            </a:r>
            <a:r>
              <a:rPr lang="en-US" sz="4000" dirty="0"/>
              <a:t>hannel entry</a:t>
            </a:r>
          </a:p>
        </p:txBody>
      </p:sp>
      <p:grpSp>
        <p:nvGrpSpPr>
          <p:cNvPr id="10" name="Group 9">
            <a:extLst>
              <a:ext uri="{FF2B5EF4-FFF2-40B4-BE49-F238E27FC236}">
                <a16:creationId xmlns:a16="http://schemas.microsoft.com/office/drawing/2014/main" id="{0A82CDC8-A47D-E022-6DDB-77E12901C122}"/>
              </a:ext>
            </a:extLst>
          </p:cNvPr>
          <p:cNvGrpSpPr/>
          <p:nvPr/>
        </p:nvGrpSpPr>
        <p:grpSpPr>
          <a:xfrm>
            <a:off x="113874" y="3116245"/>
            <a:ext cx="8839200" cy="1338058"/>
            <a:chOff x="113874" y="3116245"/>
            <a:chExt cx="8839200" cy="1338058"/>
          </a:xfrm>
        </p:grpSpPr>
        <p:pic>
          <p:nvPicPr>
            <p:cNvPr id="11" name="Picture 10">
              <a:extLst>
                <a:ext uri="{FF2B5EF4-FFF2-40B4-BE49-F238E27FC236}">
                  <a16:creationId xmlns:a16="http://schemas.microsoft.com/office/drawing/2014/main" id="{A9CEA641-F31C-1C53-50A5-5BF6579C74AE}"/>
                </a:ext>
              </a:extLst>
            </p:cNvPr>
            <p:cNvPicPr>
              <a:picLocks noChangeAspect="1"/>
            </p:cNvPicPr>
            <p:nvPr/>
          </p:nvPicPr>
          <p:blipFill>
            <a:blip r:embed="rId2"/>
            <a:stretch>
              <a:fillRect/>
            </a:stretch>
          </p:blipFill>
          <p:spPr>
            <a:xfrm>
              <a:off x="113874" y="3116245"/>
              <a:ext cx="7010400" cy="1338058"/>
            </a:xfrm>
            <a:prstGeom prst="rect">
              <a:avLst/>
            </a:prstGeom>
          </p:spPr>
        </p:pic>
        <p:pic>
          <p:nvPicPr>
            <p:cNvPr id="12" name="Picture 11">
              <a:extLst>
                <a:ext uri="{FF2B5EF4-FFF2-40B4-BE49-F238E27FC236}">
                  <a16:creationId xmlns:a16="http://schemas.microsoft.com/office/drawing/2014/main" id="{ABED2C9A-8A5E-1040-6542-96E8B335DCB6}"/>
                </a:ext>
              </a:extLst>
            </p:cNvPr>
            <p:cNvPicPr>
              <a:picLocks noChangeAspect="1"/>
            </p:cNvPicPr>
            <p:nvPr/>
          </p:nvPicPr>
          <p:blipFill>
            <a:blip r:embed="rId3"/>
            <a:stretch>
              <a:fillRect/>
            </a:stretch>
          </p:blipFill>
          <p:spPr>
            <a:xfrm>
              <a:off x="7543800" y="3276600"/>
              <a:ext cx="1409274" cy="1177703"/>
            </a:xfrm>
            <a:prstGeom prst="rect">
              <a:avLst/>
            </a:prstGeom>
          </p:spPr>
        </p:pic>
      </p:grpSp>
    </p:spTree>
    <p:extLst>
      <p:ext uri="{BB962C8B-B14F-4D97-AF65-F5344CB8AC3E}">
        <p14:creationId xmlns:p14="http://schemas.microsoft.com/office/powerpoint/2010/main" val="1389053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6CC9D-B2DD-74C1-5E62-9DFEBEEF693E}"/>
              </a:ext>
            </a:extLst>
          </p:cNvPr>
          <p:cNvSpPr>
            <a:spLocks noGrp="1"/>
          </p:cNvSpPr>
          <p:nvPr>
            <p:ph type="title"/>
          </p:nvPr>
        </p:nvSpPr>
        <p:spPr>
          <a:xfrm>
            <a:off x="629841" y="1295400"/>
            <a:ext cx="2949178" cy="3810000"/>
          </a:xfrm>
        </p:spPr>
        <p:txBody>
          <a:bodyPr anchor="ctr">
            <a:normAutofit/>
          </a:bodyPr>
          <a:lstStyle/>
          <a:p>
            <a:r>
              <a:rPr lang="en-US" dirty="0"/>
              <a:t>Your number 1 resource</a:t>
            </a:r>
          </a:p>
        </p:txBody>
      </p:sp>
      <p:pic>
        <p:nvPicPr>
          <p:cNvPr id="7" name="Content Placeholder 8">
            <a:extLst>
              <a:ext uri="{FF2B5EF4-FFF2-40B4-BE49-F238E27FC236}">
                <a16:creationId xmlns:a16="http://schemas.microsoft.com/office/drawing/2014/main" id="{A7446D9D-8BB9-8D20-3DF1-8982E615BC9E}"/>
              </a:ext>
            </a:extLst>
          </p:cNvPr>
          <p:cNvPicPr>
            <a:picLocks noGrp="1" noChangeAspect="1"/>
          </p:cNvPicPr>
          <p:nvPr>
            <p:ph idx="1"/>
          </p:nvPr>
        </p:nvPicPr>
        <p:blipFill>
          <a:blip r:embed="rId2"/>
          <a:stretch>
            <a:fillRect/>
          </a:stretch>
        </p:blipFill>
        <p:spPr>
          <a:xfrm>
            <a:off x="4278297" y="457201"/>
            <a:ext cx="3847337" cy="5181600"/>
          </a:xfrm>
          <a:prstGeom prst="rect">
            <a:avLst/>
          </a:prstGeom>
          <a:noFill/>
        </p:spPr>
      </p:pic>
    </p:spTree>
    <p:extLst>
      <p:ext uri="{BB962C8B-B14F-4D97-AF65-F5344CB8AC3E}">
        <p14:creationId xmlns:p14="http://schemas.microsoft.com/office/powerpoint/2010/main" val="3001968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4ED18BB-3092-DBD0-1A3D-319AFDF7A3B4}"/>
              </a:ext>
            </a:extLst>
          </p:cNvPr>
          <p:cNvSpPr>
            <a:spLocks noGrp="1"/>
          </p:cNvSpPr>
          <p:nvPr>
            <p:ph type="title"/>
          </p:nvPr>
        </p:nvSpPr>
        <p:spPr>
          <a:xfrm>
            <a:off x="629841" y="971551"/>
            <a:ext cx="2949178" cy="4600575"/>
          </a:xfrm>
        </p:spPr>
        <p:txBody>
          <a:bodyPr/>
          <a:lstStyle/>
          <a:p>
            <a:r>
              <a:rPr lang="en-US" dirty="0"/>
              <a:t>Everything you need to know!</a:t>
            </a:r>
          </a:p>
        </p:txBody>
      </p:sp>
      <p:pic>
        <p:nvPicPr>
          <p:cNvPr id="4" name="Content Placeholder 10">
            <a:extLst>
              <a:ext uri="{FF2B5EF4-FFF2-40B4-BE49-F238E27FC236}">
                <a16:creationId xmlns:a16="http://schemas.microsoft.com/office/drawing/2014/main" id="{7268C56F-C660-0432-DDF3-4821BBCB072F}"/>
              </a:ext>
            </a:extLst>
          </p:cNvPr>
          <p:cNvPicPr>
            <a:picLocks noGrp="1" noChangeAspect="1"/>
          </p:cNvPicPr>
          <p:nvPr>
            <p:ph idx="1"/>
          </p:nvPr>
        </p:nvPicPr>
        <p:blipFill>
          <a:blip r:embed="rId2"/>
          <a:stretch>
            <a:fillRect/>
          </a:stretch>
        </p:blipFill>
        <p:spPr>
          <a:xfrm>
            <a:off x="4419600" y="152400"/>
            <a:ext cx="3781199" cy="5585258"/>
          </a:xfrm>
        </p:spPr>
      </p:pic>
    </p:spTree>
    <p:extLst>
      <p:ext uri="{BB962C8B-B14F-4D97-AF65-F5344CB8AC3E}">
        <p14:creationId xmlns:p14="http://schemas.microsoft.com/office/powerpoint/2010/main" val="1279815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791D4-80C8-04E0-0450-A269BBC9D380}"/>
              </a:ext>
            </a:extLst>
          </p:cNvPr>
          <p:cNvSpPr>
            <a:spLocks noGrp="1"/>
          </p:cNvSpPr>
          <p:nvPr>
            <p:ph type="title"/>
          </p:nvPr>
        </p:nvSpPr>
        <p:spPr/>
        <p:txBody>
          <a:bodyPr/>
          <a:lstStyle/>
          <a:p>
            <a:r>
              <a:rPr lang="en-US" dirty="0"/>
              <a:t>Why should you submit an entry?</a:t>
            </a:r>
          </a:p>
        </p:txBody>
      </p:sp>
      <p:sp>
        <p:nvSpPr>
          <p:cNvPr id="3" name="Content Placeholder 2">
            <a:extLst>
              <a:ext uri="{FF2B5EF4-FFF2-40B4-BE49-F238E27FC236}">
                <a16:creationId xmlns:a16="http://schemas.microsoft.com/office/drawing/2014/main" id="{AE27E3AE-D811-A569-6530-10BE46EACD14}"/>
              </a:ext>
            </a:extLst>
          </p:cNvPr>
          <p:cNvSpPr>
            <a:spLocks noGrp="1"/>
          </p:cNvSpPr>
          <p:nvPr>
            <p:ph idx="1"/>
          </p:nvPr>
        </p:nvSpPr>
        <p:spPr/>
        <p:txBody>
          <a:bodyPr/>
          <a:lstStyle/>
          <a:p>
            <a:pPr marL="457200" indent="-457200">
              <a:buFont typeface="+mj-lt"/>
              <a:buAutoNum type="arabicPeriod"/>
            </a:pPr>
            <a:r>
              <a:rPr lang="en-ZA" dirty="0"/>
              <a:t>Be recognised for excellence</a:t>
            </a:r>
          </a:p>
          <a:p>
            <a:pPr marL="457200" indent="-457200">
              <a:buFont typeface="+mj-lt"/>
              <a:buAutoNum type="arabicPeriod"/>
            </a:pPr>
            <a:r>
              <a:rPr lang="en-ZA" dirty="0"/>
              <a:t>Get expert validation and feedback</a:t>
            </a:r>
          </a:p>
          <a:p>
            <a:pPr marL="457200" indent="-457200">
              <a:buFont typeface="+mj-lt"/>
              <a:buAutoNum type="arabicPeriod"/>
            </a:pPr>
            <a:r>
              <a:rPr lang="en-ZA" dirty="0"/>
              <a:t>Learn from and connect with peers</a:t>
            </a:r>
          </a:p>
          <a:p>
            <a:pPr marL="457200" indent="-457200">
              <a:buFont typeface="+mj-lt"/>
              <a:buAutoNum type="arabicPeriod"/>
            </a:pPr>
            <a:r>
              <a:rPr lang="en-ZA" dirty="0"/>
              <a:t>Strengthen your reputation and credibility</a:t>
            </a:r>
          </a:p>
          <a:p>
            <a:pPr marL="457200" indent="-457200">
              <a:buFont typeface="+mj-lt"/>
              <a:buAutoNum type="arabicPeriod"/>
            </a:pPr>
            <a:r>
              <a:rPr lang="en-ZA" dirty="0"/>
              <a:t>Motivate and inspire your team</a:t>
            </a:r>
          </a:p>
          <a:p>
            <a:pPr marL="457200" indent="-457200">
              <a:buFont typeface="+mj-lt"/>
              <a:buAutoNum type="arabicPeriod"/>
            </a:pPr>
            <a:r>
              <a:rPr lang="en-ZA" dirty="0"/>
              <a:t>Benchmark your work against the best</a:t>
            </a:r>
          </a:p>
          <a:p>
            <a:pPr marL="457200" indent="-457200">
              <a:buFont typeface="+mj-lt"/>
              <a:buAutoNum type="arabicPeriod"/>
            </a:pPr>
            <a:r>
              <a:rPr lang="en-ZA" dirty="0"/>
              <a:t>Improve future projects and programmes</a:t>
            </a:r>
          </a:p>
          <a:p>
            <a:pPr marL="457200" indent="-457200">
              <a:buFont typeface="+mj-lt"/>
              <a:buAutoNum type="arabicPeriod"/>
            </a:pPr>
            <a:r>
              <a:rPr lang="en-ZA" dirty="0"/>
              <a:t>Contribute to advancing the profession</a:t>
            </a:r>
            <a:br>
              <a:rPr lang="en-ZA" dirty="0"/>
            </a:br>
            <a:endParaRPr lang="en-ZA" dirty="0"/>
          </a:p>
        </p:txBody>
      </p:sp>
    </p:spTree>
    <p:extLst>
      <p:ext uri="{BB962C8B-B14F-4D97-AF65-F5344CB8AC3E}">
        <p14:creationId xmlns:p14="http://schemas.microsoft.com/office/powerpoint/2010/main" val="3078432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BB08EE3-BDBA-B0E9-7E15-06F7703BC0E1}"/>
              </a:ext>
            </a:extLst>
          </p:cNvPr>
          <p:cNvGraphicFramePr>
            <a:graphicFrameLocks noGrp="1"/>
          </p:cNvGraphicFramePr>
          <p:nvPr>
            <p:extLst>
              <p:ext uri="{D42A27DB-BD31-4B8C-83A1-F6EECF244321}">
                <p14:modId xmlns:p14="http://schemas.microsoft.com/office/powerpoint/2010/main" val="2523879055"/>
              </p:ext>
            </p:extLst>
          </p:nvPr>
        </p:nvGraphicFramePr>
        <p:xfrm>
          <a:off x="800100" y="1600200"/>
          <a:ext cx="7543800" cy="2514600"/>
        </p:xfrm>
        <a:graphic>
          <a:graphicData uri="http://schemas.openxmlformats.org/drawingml/2006/table">
            <a:tbl>
              <a:tblPr firstRow="1" bandRow="1">
                <a:tableStyleId>{F5AB1C69-6EDB-4FF4-983F-18BD219EF322}</a:tableStyleId>
              </a:tblPr>
              <a:tblGrid>
                <a:gridCol w="2514600">
                  <a:extLst>
                    <a:ext uri="{9D8B030D-6E8A-4147-A177-3AD203B41FA5}">
                      <a16:colId xmlns:a16="http://schemas.microsoft.com/office/drawing/2014/main" val="92733475"/>
                    </a:ext>
                  </a:extLst>
                </a:gridCol>
                <a:gridCol w="2514600">
                  <a:extLst>
                    <a:ext uri="{9D8B030D-6E8A-4147-A177-3AD203B41FA5}">
                      <a16:colId xmlns:a16="http://schemas.microsoft.com/office/drawing/2014/main" val="1485865224"/>
                    </a:ext>
                  </a:extLst>
                </a:gridCol>
                <a:gridCol w="2514600">
                  <a:extLst>
                    <a:ext uri="{9D8B030D-6E8A-4147-A177-3AD203B41FA5}">
                      <a16:colId xmlns:a16="http://schemas.microsoft.com/office/drawing/2014/main" val="3476396633"/>
                    </a:ext>
                  </a:extLst>
                </a:gridCol>
              </a:tblGrid>
              <a:tr h="628650">
                <a:tc>
                  <a:txBody>
                    <a:bodyPr/>
                    <a:lstStyle/>
                    <a:p>
                      <a:r>
                        <a:rPr lang="en-US" dirty="0"/>
                        <a:t>Deadlines</a:t>
                      </a:r>
                      <a:endParaRPr lang="en-ZA" dirty="0"/>
                    </a:p>
                  </a:txBody>
                  <a:tcPr anchor="ctr"/>
                </a:tc>
                <a:tc>
                  <a:txBody>
                    <a:bodyPr/>
                    <a:lstStyle/>
                    <a:p>
                      <a:pPr algn="ctr"/>
                      <a:r>
                        <a:rPr lang="en-US" dirty="0"/>
                        <a:t>Dates</a:t>
                      </a:r>
                      <a:endParaRPr lang="en-ZA" dirty="0"/>
                    </a:p>
                  </a:txBody>
                  <a:tcPr anchor="ctr"/>
                </a:tc>
                <a:tc>
                  <a:txBody>
                    <a:bodyPr/>
                    <a:lstStyle/>
                    <a:p>
                      <a:pPr algn="ctr"/>
                      <a:r>
                        <a:rPr lang="en-US" dirty="0"/>
                        <a:t>Fees</a:t>
                      </a:r>
                      <a:endParaRPr lang="en-ZA" dirty="0"/>
                    </a:p>
                  </a:txBody>
                  <a:tcPr anchor="ctr"/>
                </a:tc>
                <a:extLst>
                  <a:ext uri="{0D108BD9-81ED-4DB2-BD59-A6C34878D82A}">
                    <a16:rowId xmlns:a16="http://schemas.microsoft.com/office/drawing/2014/main" val="3267894617"/>
                  </a:ext>
                </a:extLst>
              </a:tr>
              <a:tr h="628650">
                <a:tc>
                  <a:txBody>
                    <a:bodyPr/>
                    <a:lstStyle/>
                    <a:p>
                      <a:r>
                        <a:rPr lang="en-US" dirty="0"/>
                        <a:t>Super Saver</a:t>
                      </a:r>
                      <a:endParaRPr lang="en-ZA" dirty="0"/>
                    </a:p>
                  </a:txBody>
                  <a:tcPr anchor="ctr"/>
                </a:tc>
                <a:tc>
                  <a:txBody>
                    <a:bodyPr/>
                    <a:lstStyle/>
                    <a:p>
                      <a:pPr algn="ctr"/>
                      <a:r>
                        <a:rPr lang="en-US" dirty="0"/>
                        <a:t>15 August 2026</a:t>
                      </a:r>
                      <a:endParaRPr lang="en-ZA" dirty="0"/>
                    </a:p>
                  </a:txBody>
                  <a:tcPr anchor="ctr"/>
                </a:tc>
                <a:tc>
                  <a:txBody>
                    <a:bodyPr/>
                    <a:lstStyle/>
                    <a:p>
                      <a:pPr algn="ctr"/>
                      <a:r>
                        <a:rPr lang="en-US" dirty="0"/>
                        <a:t>R900</a:t>
                      </a:r>
                      <a:endParaRPr lang="en-ZA" dirty="0"/>
                    </a:p>
                  </a:txBody>
                  <a:tcPr anchor="ctr"/>
                </a:tc>
                <a:extLst>
                  <a:ext uri="{0D108BD9-81ED-4DB2-BD59-A6C34878D82A}">
                    <a16:rowId xmlns:a16="http://schemas.microsoft.com/office/drawing/2014/main" val="399458526"/>
                  </a:ext>
                </a:extLst>
              </a:tr>
              <a:tr h="628650">
                <a:tc>
                  <a:txBody>
                    <a:bodyPr/>
                    <a:lstStyle/>
                    <a:p>
                      <a:r>
                        <a:rPr lang="en-US" dirty="0"/>
                        <a:t>Early Bird</a:t>
                      </a:r>
                      <a:endParaRPr lang="en-ZA" dirty="0"/>
                    </a:p>
                  </a:txBody>
                  <a:tcPr anchor="ctr"/>
                </a:tc>
                <a:tc>
                  <a:txBody>
                    <a:bodyPr/>
                    <a:lstStyle/>
                    <a:p>
                      <a:pPr algn="ctr"/>
                      <a:r>
                        <a:rPr lang="en-US" dirty="0"/>
                        <a:t>28 August 2026</a:t>
                      </a:r>
                      <a:endParaRPr lang="en-ZA" dirty="0"/>
                    </a:p>
                  </a:txBody>
                  <a:tcPr anchor="ctr"/>
                </a:tc>
                <a:tc>
                  <a:txBody>
                    <a:bodyPr/>
                    <a:lstStyle/>
                    <a:p>
                      <a:pPr algn="ctr"/>
                      <a:r>
                        <a:rPr lang="en-US" dirty="0"/>
                        <a:t>R1 000</a:t>
                      </a:r>
                      <a:endParaRPr lang="en-ZA" dirty="0"/>
                    </a:p>
                  </a:txBody>
                  <a:tcPr anchor="ctr"/>
                </a:tc>
                <a:extLst>
                  <a:ext uri="{0D108BD9-81ED-4DB2-BD59-A6C34878D82A}">
                    <a16:rowId xmlns:a16="http://schemas.microsoft.com/office/drawing/2014/main" val="3873742186"/>
                  </a:ext>
                </a:extLst>
              </a:tr>
              <a:tr h="628650">
                <a:tc>
                  <a:txBody>
                    <a:bodyPr/>
                    <a:lstStyle/>
                    <a:p>
                      <a:r>
                        <a:rPr lang="en-US" dirty="0"/>
                        <a:t>Final</a:t>
                      </a:r>
                      <a:endParaRPr lang="en-ZA" dirty="0"/>
                    </a:p>
                  </a:txBody>
                  <a:tcPr anchor="ctr"/>
                </a:tc>
                <a:tc>
                  <a:txBody>
                    <a:bodyPr/>
                    <a:lstStyle/>
                    <a:p>
                      <a:pPr algn="ctr"/>
                      <a:r>
                        <a:rPr lang="en-US" dirty="0"/>
                        <a:t>4 September 2026</a:t>
                      </a:r>
                      <a:endParaRPr lang="en-ZA" dirty="0"/>
                    </a:p>
                  </a:txBody>
                  <a:tcPr anchor="ctr"/>
                </a:tc>
                <a:tc>
                  <a:txBody>
                    <a:bodyPr/>
                    <a:lstStyle/>
                    <a:p>
                      <a:pPr algn="ctr"/>
                      <a:r>
                        <a:rPr lang="en-US" dirty="0"/>
                        <a:t>R1 500</a:t>
                      </a:r>
                      <a:endParaRPr lang="en-ZA" dirty="0"/>
                    </a:p>
                  </a:txBody>
                  <a:tcPr anchor="ctr"/>
                </a:tc>
                <a:extLst>
                  <a:ext uri="{0D108BD9-81ED-4DB2-BD59-A6C34878D82A}">
                    <a16:rowId xmlns:a16="http://schemas.microsoft.com/office/drawing/2014/main" val="3902811394"/>
                  </a:ext>
                </a:extLst>
              </a:tr>
            </a:tbl>
          </a:graphicData>
        </a:graphic>
      </p:graphicFrame>
    </p:spTree>
    <p:extLst>
      <p:ext uri="{BB962C8B-B14F-4D97-AF65-F5344CB8AC3E}">
        <p14:creationId xmlns:p14="http://schemas.microsoft.com/office/powerpoint/2010/main" val="4019701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D254805-E53E-5382-D616-AE45AC864964}"/>
              </a:ext>
            </a:extLst>
          </p:cNvPr>
          <p:cNvPicPr>
            <a:picLocks noChangeAspect="1"/>
          </p:cNvPicPr>
          <p:nvPr/>
        </p:nvPicPr>
        <p:blipFill>
          <a:blip r:embed="rId2"/>
          <a:stretch>
            <a:fillRect/>
          </a:stretch>
        </p:blipFill>
        <p:spPr>
          <a:xfrm>
            <a:off x="1356753" y="4191000"/>
            <a:ext cx="1600200" cy="1518557"/>
          </a:xfrm>
          <a:prstGeom prst="rect">
            <a:avLst/>
          </a:prstGeom>
        </p:spPr>
      </p:pic>
      <p:pic>
        <p:nvPicPr>
          <p:cNvPr id="8" name="Picture 7">
            <a:extLst>
              <a:ext uri="{FF2B5EF4-FFF2-40B4-BE49-F238E27FC236}">
                <a16:creationId xmlns:a16="http://schemas.microsoft.com/office/drawing/2014/main" id="{63BE5406-5662-C9A6-8992-A5C2FE4FAD17}"/>
              </a:ext>
            </a:extLst>
          </p:cNvPr>
          <p:cNvPicPr>
            <a:picLocks noChangeAspect="1"/>
          </p:cNvPicPr>
          <p:nvPr/>
        </p:nvPicPr>
        <p:blipFill>
          <a:blip r:embed="rId3"/>
          <a:stretch>
            <a:fillRect/>
          </a:stretch>
        </p:blipFill>
        <p:spPr>
          <a:xfrm>
            <a:off x="4550664" y="1371600"/>
            <a:ext cx="1108620" cy="1003301"/>
          </a:xfrm>
          <a:prstGeom prst="rect">
            <a:avLst/>
          </a:prstGeom>
        </p:spPr>
      </p:pic>
      <p:pic>
        <p:nvPicPr>
          <p:cNvPr id="10" name="Picture 9">
            <a:extLst>
              <a:ext uri="{FF2B5EF4-FFF2-40B4-BE49-F238E27FC236}">
                <a16:creationId xmlns:a16="http://schemas.microsoft.com/office/drawing/2014/main" id="{E784961F-E06E-BB96-73B5-D21A6412BF39}"/>
              </a:ext>
            </a:extLst>
          </p:cNvPr>
          <p:cNvPicPr>
            <a:picLocks noChangeAspect="1"/>
          </p:cNvPicPr>
          <p:nvPr/>
        </p:nvPicPr>
        <p:blipFill>
          <a:blip r:embed="rId4"/>
          <a:stretch>
            <a:fillRect/>
          </a:stretch>
        </p:blipFill>
        <p:spPr>
          <a:xfrm>
            <a:off x="352038" y="1371600"/>
            <a:ext cx="1171962" cy="1014534"/>
          </a:xfrm>
          <a:prstGeom prst="rect">
            <a:avLst/>
          </a:prstGeom>
        </p:spPr>
      </p:pic>
      <p:sp>
        <p:nvSpPr>
          <p:cNvPr id="11" name="Title 1">
            <a:extLst>
              <a:ext uri="{FF2B5EF4-FFF2-40B4-BE49-F238E27FC236}">
                <a16:creationId xmlns:a16="http://schemas.microsoft.com/office/drawing/2014/main" id="{5400CA9B-5F2C-FAA8-8770-F4AFCF10F4E6}"/>
              </a:ext>
            </a:extLst>
          </p:cNvPr>
          <p:cNvSpPr>
            <a:spLocks noGrp="1"/>
          </p:cNvSpPr>
          <p:nvPr>
            <p:ph type="title"/>
          </p:nvPr>
        </p:nvSpPr>
        <p:spPr>
          <a:xfrm>
            <a:off x="435864" y="238062"/>
            <a:ext cx="8229600" cy="792162"/>
          </a:xfrm>
        </p:spPr>
        <p:txBody>
          <a:bodyPr>
            <a:normAutofit/>
          </a:bodyPr>
          <a:lstStyle/>
          <a:p>
            <a:r>
              <a:rPr lang="en-US" dirty="0"/>
              <a:t>Awards</a:t>
            </a:r>
          </a:p>
        </p:txBody>
      </p:sp>
      <p:sp>
        <p:nvSpPr>
          <p:cNvPr id="12" name="Content Placeholder 8">
            <a:extLst>
              <a:ext uri="{FF2B5EF4-FFF2-40B4-BE49-F238E27FC236}">
                <a16:creationId xmlns:a16="http://schemas.microsoft.com/office/drawing/2014/main" id="{EA61F79E-51C6-C68C-FDAF-862C0E3CE0EB}"/>
              </a:ext>
            </a:extLst>
          </p:cNvPr>
          <p:cNvSpPr>
            <a:spLocks noGrp="1"/>
          </p:cNvSpPr>
          <p:nvPr>
            <p:ph idx="1"/>
          </p:nvPr>
        </p:nvSpPr>
        <p:spPr>
          <a:xfrm>
            <a:off x="478535" y="986758"/>
            <a:ext cx="8008973" cy="451874"/>
          </a:xfrm>
        </p:spPr>
        <p:txBody>
          <a:bodyPr>
            <a:noAutofit/>
          </a:bodyPr>
          <a:lstStyle/>
          <a:p>
            <a:pPr marL="0" indent="0">
              <a:lnSpc>
                <a:spcPct val="110000"/>
              </a:lnSpc>
              <a:spcBef>
                <a:spcPts val="300"/>
              </a:spcBef>
              <a:spcAft>
                <a:spcPts val="300"/>
              </a:spcAft>
              <a:buNone/>
            </a:pPr>
            <a:r>
              <a:rPr lang="en-ZA" sz="1600" dirty="0"/>
              <a:t>To win an award your entry must have achieved the following scores:</a:t>
            </a:r>
          </a:p>
        </p:txBody>
      </p:sp>
      <p:sp>
        <p:nvSpPr>
          <p:cNvPr id="13" name="Content Placeholder 8">
            <a:extLst>
              <a:ext uri="{FF2B5EF4-FFF2-40B4-BE49-F238E27FC236}">
                <a16:creationId xmlns:a16="http://schemas.microsoft.com/office/drawing/2014/main" id="{B30CC398-E821-74AF-283F-6D43A9C72216}"/>
              </a:ext>
            </a:extLst>
          </p:cNvPr>
          <p:cNvSpPr txBox="1">
            <a:spLocks/>
          </p:cNvSpPr>
          <p:nvPr/>
        </p:nvSpPr>
        <p:spPr>
          <a:xfrm>
            <a:off x="2830047" y="4392769"/>
            <a:ext cx="6043051" cy="1115017"/>
          </a:xfrm>
          <a:prstGeom prst="rect">
            <a:avLst/>
          </a:prstGeom>
        </p:spPr>
        <p:txBody>
          <a:bodyPr vert="horz" lIns="91440" tIns="45720" rIns="91440" bIns="45720" rtlCol="0">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300"/>
              </a:spcBef>
              <a:spcAft>
                <a:spcPts val="300"/>
              </a:spcAft>
              <a:buNone/>
            </a:pPr>
            <a:r>
              <a:rPr lang="en-ZA" sz="1600" b="1" dirty="0"/>
              <a:t>Chairperson’s Award of Excellence</a:t>
            </a:r>
          </a:p>
          <a:p>
            <a:pPr marL="0" indent="0">
              <a:lnSpc>
                <a:spcPct val="110000"/>
              </a:lnSpc>
              <a:spcBef>
                <a:spcPts val="300"/>
              </a:spcBef>
              <a:spcAft>
                <a:spcPts val="300"/>
              </a:spcAft>
              <a:buNone/>
            </a:pPr>
            <a:r>
              <a:rPr lang="en-ZA" sz="1600" b="1" dirty="0"/>
              <a:t>MACE Award for Outstanding Research</a:t>
            </a:r>
          </a:p>
          <a:p>
            <a:pPr marL="0" indent="0">
              <a:lnSpc>
                <a:spcPct val="110000"/>
              </a:lnSpc>
              <a:spcBef>
                <a:spcPts val="300"/>
              </a:spcBef>
              <a:spcAft>
                <a:spcPts val="300"/>
              </a:spcAft>
              <a:buNone/>
            </a:pPr>
            <a:r>
              <a:rPr lang="en-ZA" sz="1600" b="1" dirty="0"/>
              <a:t>The Severus Cerff Award for Consistent Excellence</a:t>
            </a:r>
            <a:endParaRPr lang="en-ZA" sz="1600" dirty="0"/>
          </a:p>
          <a:p>
            <a:pPr>
              <a:lnSpc>
                <a:spcPct val="110000"/>
              </a:lnSpc>
              <a:spcBef>
                <a:spcPts val="300"/>
              </a:spcBef>
              <a:spcAft>
                <a:spcPts val="300"/>
              </a:spcAft>
            </a:pPr>
            <a:endParaRPr lang="en-ZA" sz="1600" dirty="0"/>
          </a:p>
        </p:txBody>
      </p:sp>
      <p:sp>
        <p:nvSpPr>
          <p:cNvPr id="14" name="TextBox 13">
            <a:extLst>
              <a:ext uri="{FF2B5EF4-FFF2-40B4-BE49-F238E27FC236}">
                <a16:creationId xmlns:a16="http://schemas.microsoft.com/office/drawing/2014/main" id="{6DF6D040-78AC-C587-58BC-9665887FEB82}"/>
              </a:ext>
            </a:extLst>
          </p:cNvPr>
          <p:cNvSpPr txBox="1"/>
          <p:nvPr/>
        </p:nvSpPr>
        <p:spPr>
          <a:xfrm>
            <a:off x="1400562" y="1550745"/>
            <a:ext cx="3323838" cy="612988"/>
          </a:xfrm>
          <a:prstGeom prst="rect">
            <a:avLst/>
          </a:prstGeom>
          <a:noFill/>
        </p:spPr>
        <p:txBody>
          <a:bodyPr wrap="square">
            <a:spAutoFit/>
          </a:bodyPr>
          <a:lstStyle/>
          <a:p>
            <a:pPr marL="0" indent="0">
              <a:lnSpc>
                <a:spcPct val="110000"/>
              </a:lnSpc>
              <a:spcBef>
                <a:spcPts val="300"/>
              </a:spcBef>
              <a:spcAft>
                <a:spcPts val="300"/>
              </a:spcAft>
              <a:buNone/>
            </a:pPr>
            <a:r>
              <a:rPr lang="en-ZA" sz="1600" b="1" dirty="0"/>
              <a:t>Bronze Award of Excellence</a:t>
            </a:r>
            <a:r>
              <a:rPr lang="en-ZA" sz="1600" dirty="0"/>
              <a:t>: 5.24 to 5.74.</a:t>
            </a:r>
          </a:p>
        </p:txBody>
      </p:sp>
      <p:sp>
        <p:nvSpPr>
          <p:cNvPr id="15" name="TextBox 14">
            <a:extLst>
              <a:ext uri="{FF2B5EF4-FFF2-40B4-BE49-F238E27FC236}">
                <a16:creationId xmlns:a16="http://schemas.microsoft.com/office/drawing/2014/main" id="{B95026D7-E3C5-9FB6-F6D1-C75B0D968AB7}"/>
              </a:ext>
            </a:extLst>
          </p:cNvPr>
          <p:cNvSpPr txBox="1"/>
          <p:nvPr/>
        </p:nvSpPr>
        <p:spPr>
          <a:xfrm>
            <a:off x="5625086" y="1550745"/>
            <a:ext cx="2874264" cy="612988"/>
          </a:xfrm>
          <a:prstGeom prst="rect">
            <a:avLst/>
          </a:prstGeom>
          <a:noFill/>
        </p:spPr>
        <p:txBody>
          <a:bodyPr wrap="square">
            <a:spAutoFit/>
          </a:bodyPr>
          <a:lstStyle/>
          <a:p>
            <a:pPr marL="0" indent="0">
              <a:lnSpc>
                <a:spcPct val="110000"/>
              </a:lnSpc>
              <a:spcBef>
                <a:spcPts val="300"/>
              </a:spcBef>
              <a:spcAft>
                <a:spcPts val="300"/>
              </a:spcAft>
              <a:buNone/>
            </a:pPr>
            <a:r>
              <a:rPr lang="en-ZA" sz="1600" b="1" dirty="0"/>
              <a:t>Silver Award of Excellence</a:t>
            </a:r>
            <a:r>
              <a:rPr lang="en-ZA" sz="1600" dirty="0"/>
              <a:t>: 5.75 or higher </a:t>
            </a:r>
          </a:p>
        </p:txBody>
      </p:sp>
      <p:sp>
        <p:nvSpPr>
          <p:cNvPr id="16" name="TextBox 15">
            <a:extLst>
              <a:ext uri="{FF2B5EF4-FFF2-40B4-BE49-F238E27FC236}">
                <a16:creationId xmlns:a16="http://schemas.microsoft.com/office/drawing/2014/main" id="{3FC6D960-E14B-69E4-8FCA-F8FEE784C70A}"/>
              </a:ext>
            </a:extLst>
          </p:cNvPr>
          <p:cNvSpPr txBox="1"/>
          <p:nvPr/>
        </p:nvSpPr>
        <p:spPr>
          <a:xfrm>
            <a:off x="533399" y="2621968"/>
            <a:ext cx="4753709" cy="342145"/>
          </a:xfrm>
          <a:prstGeom prst="rect">
            <a:avLst/>
          </a:prstGeom>
          <a:noFill/>
        </p:spPr>
        <p:txBody>
          <a:bodyPr wrap="square">
            <a:spAutoFit/>
          </a:bodyPr>
          <a:lstStyle/>
          <a:p>
            <a:pPr marL="0" indent="0">
              <a:lnSpc>
                <a:spcPct val="110000"/>
              </a:lnSpc>
              <a:spcBef>
                <a:spcPts val="300"/>
              </a:spcBef>
              <a:spcAft>
                <a:spcPts val="300"/>
              </a:spcAft>
              <a:buFont typeface="Arial" pitchFamily="34" charset="0"/>
              <a:buNone/>
            </a:pPr>
            <a:r>
              <a:rPr lang="en-ZA" sz="1600" dirty="0"/>
              <a:t>Then there are special awards:</a:t>
            </a:r>
          </a:p>
        </p:txBody>
      </p:sp>
      <p:sp>
        <p:nvSpPr>
          <p:cNvPr id="17" name="TextBox 16">
            <a:extLst>
              <a:ext uri="{FF2B5EF4-FFF2-40B4-BE49-F238E27FC236}">
                <a16:creationId xmlns:a16="http://schemas.microsoft.com/office/drawing/2014/main" id="{646F0ED6-E7BF-70C0-A987-445F129520F5}"/>
              </a:ext>
            </a:extLst>
          </p:cNvPr>
          <p:cNvSpPr txBox="1"/>
          <p:nvPr/>
        </p:nvSpPr>
        <p:spPr>
          <a:xfrm>
            <a:off x="1447800" y="3117248"/>
            <a:ext cx="2895600" cy="883832"/>
          </a:xfrm>
          <a:prstGeom prst="rect">
            <a:avLst/>
          </a:prstGeom>
          <a:noFill/>
        </p:spPr>
        <p:txBody>
          <a:bodyPr wrap="square">
            <a:spAutoFit/>
          </a:bodyPr>
          <a:lstStyle/>
          <a:p>
            <a:pPr marL="0" indent="0">
              <a:lnSpc>
                <a:spcPct val="110000"/>
              </a:lnSpc>
              <a:spcBef>
                <a:spcPts val="300"/>
              </a:spcBef>
              <a:spcAft>
                <a:spcPts val="300"/>
              </a:spcAft>
              <a:buNone/>
            </a:pPr>
            <a:r>
              <a:rPr lang="en-ZA" sz="1600" b="1" dirty="0"/>
              <a:t>Gold Award of Excellence</a:t>
            </a:r>
            <a:r>
              <a:rPr lang="en-ZA" sz="1600" dirty="0"/>
              <a:t>: The highest scoring Silver award winner in a category </a:t>
            </a:r>
          </a:p>
        </p:txBody>
      </p:sp>
      <p:sp>
        <p:nvSpPr>
          <p:cNvPr id="18" name="TextBox 17">
            <a:extLst>
              <a:ext uri="{FF2B5EF4-FFF2-40B4-BE49-F238E27FC236}">
                <a16:creationId xmlns:a16="http://schemas.microsoft.com/office/drawing/2014/main" id="{22D37673-E447-7EDC-6855-D36FA069AD68}"/>
              </a:ext>
            </a:extLst>
          </p:cNvPr>
          <p:cNvSpPr txBox="1"/>
          <p:nvPr/>
        </p:nvSpPr>
        <p:spPr>
          <a:xfrm>
            <a:off x="5625086" y="3117248"/>
            <a:ext cx="3290314" cy="883832"/>
          </a:xfrm>
          <a:prstGeom prst="rect">
            <a:avLst/>
          </a:prstGeom>
          <a:noFill/>
        </p:spPr>
        <p:txBody>
          <a:bodyPr wrap="square">
            <a:spAutoFit/>
          </a:bodyPr>
          <a:lstStyle/>
          <a:p>
            <a:pPr marL="0" indent="0">
              <a:lnSpc>
                <a:spcPct val="110000"/>
              </a:lnSpc>
              <a:spcBef>
                <a:spcPts val="300"/>
              </a:spcBef>
              <a:spcAft>
                <a:spcPts val="300"/>
              </a:spcAft>
              <a:buNone/>
            </a:pPr>
            <a:r>
              <a:rPr lang="en-ZA" sz="1600" b="1" dirty="0"/>
              <a:t>Platinum Award of Excellence: </a:t>
            </a:r>
            <a:r>
              <a:rPr lang="en-ZA" sz="1600" dirty="0"/>
              <a:t>The highest scoring Gold Award winning entry in every division</a:t>
            </a:r>
          </a:p>
        </p:txBody>
      </p:sp>
      <p:pic>
        <p:nvPicPr>
          <p:cNvPr id="19" name="Picture 18">
            <a:extLst>
              <a:ext uri="{FF2B5EF4-FFF2-40B4-BE49-F238E27FC236}">
                <a16:creationId xmlns:a16="http://schemas.microsoft.com/office/drawing/2014/main" id="{7A56F1C3-F84C-2C1B-E1CE-6335114CCD8A}"/>
              </a:ext>
            </a:extLst>
          </p:cNvPr>
          <p:cNvPicPr>
            <a:picLocks noChangeAspect="1"/>
          </p:cNvPicPr>
          <p:nvPr/>
        </p:nvPicPr>
        <p:blipFill>
          <a:blip r:embed="rId5"/>
          <a:stretch>
            <a:fillRect/>
          </a:stretch>
        </p:blipFill>
        <p:spPr>
          <a:xfrm>
            <a:off x="354289" y="3048000"/>
            <a:ext cx="1093511" cy="1070369"/>
          </a:xfrm>
          <a:prstGeom prst="rect">
            <a:avLst/>
          </a:prstGeom>
        </p:spPr>
      </p:pic>
      <p:pic>
        <p:nvPicPr>
          <p:cNvPr id="20" name="Picture 19">
            <a:extLst>
              <a:ext uri="{FF2B5EF4-FFF2-40B4-BE49-F238E27FC236}">
                <a16:creationId xmlns:a16="http://schemas.microsoft.com/office/drawing/2014/main" id="{69A46FC6-D14B-22BA-2C2D-9757222FF44C}"/>
              </a:ext>
            </a:extLst>
          </p:cNvPr>
          <p:cNvPicPr>
            <a:picLocks noChangeAspect="1"/>
          </p:cNvPicPr>
          <p:nvPr/>
        </p:nvPicPr>
        <p:blipFill>
          <a:blip r:embed="rId6"/>
          <a:stretch>
            <a:fillRect/>
          </a:stretch>
        </p:blipFill>
        <p:spPr>
          <a:xfrm>
            <a:off x="4550664" y="3048000"/>
            <a:ext cx="1134524" cy="1047698"/>
          </a:xfrm>
          <a:prstGeom prst="rect">
            <a:avLst/>
          </a:prstGeom>
        </p:spPr>
      </p:pic>
      <p:sp>
        <p:nvSpPr>
          <p:cNvPr id="21" name="Rectangle 20">
            <a:extLst>
              <a:ext uri="{FF2B5EF4-FFF2-40B4-BE49-F238E27FC236}">
                <a16:creationId xmlns:a16="http://schemas.microsoft.com/office/drawing/2014/main" id="{406133B1-0372-89F0-5548-AFED60E7F97F}"/>
              </a:ext>
            </a:extLst>
          </p:cNvPr>
          <p:cNvSpPr/>
          <p:nvPr/>
        </p:nvSpPr>
        <p:spPr>
          <a:xfrm>
            <a:off x="179294" y="1355754"/>
            <a:ext cx="8736106" cy="1070369"/>
          </a:xfrm>
          <a:prstGeom prst="rect">
            <a:avLst/>
          </a:prstGeom>
          <a:noFill/>
          <a:ln w="3175">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Rectangle 21">
            <a:extLst>
              <a:ext uri="{FF2B5EF4-FFF2-40B4-BE49-F238E27FC236}">
                <a16:creationId xmlns:a16="http://schemas.microsoft.com/office/drawing/2014/main" id="{2C9CD108-3AF4-5CA2-D505-68B91D89B91F}"/>
              </a:ext>
            </a:extLst>
          </p:cNvPr>
          <p:cNvSpPr/>
          <p:nvPr/>
        </p:nvSpPr>
        <p:spPr>
          <a:xfrm>
            <a:off x="179294" y="2964114"/>
            <a:ext cx="8736106" cy="2745444"/>
          </a:xfrm>
          <a:prstGeom prst="rect">
            <a:avLst/>
          </a:prstGeom>
          <a:noFill/>
          <a:ln w="3175">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506876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FD591FC-BB56-F73C-28B4-F7989A7DE0BC}"/>
              </a:ext>
            </a:extLst>
          </p:cNvPr>
          <p:cNvSpPr>
            <a:spLocks noGrp="1"/>
          </p:cNvSpPr>
          <p:nvPr>
            <p:ph type="title"/>
          </p:nvPr>
        </p:nvSpPr>
        <p:spPr>
          <a:xfrm>
            <a:off x="457200" y="373848"/>
            <a:ext cx="8229600" cy="845352"/>
          </a:xfrm>
        </p:spPr>
        <p:txBody>
          <a:bodyPr/>
          <a:lstStyle/>
          <a:p>
            <a:r>
              <a:rPr lang="en-US"/>
              <a:t>The rules</a:t>
            </a:r>
            <a:endParaRPr lang="en-US" dirty="0"/>
          </a:p>
        </p:txBody>
      </p:sp>
      <p:sp>
        <p:nvSpPr>
          <p:cNvPr id="9" name="Content Placeholder 2">
            <a:extLst>
              <a:ext uri="{FF2B5EF4-FFF2-40B4-BE49-F238E27FC236}">
                <a16:creationId xmlns:a16="http://schemas.microsoft.com/office/drawing/2014/main" id="{76C87DE1-0FB6-C186-BE4E-0A150E64FB88}"/>
              </a:ext>
            </a:extLst>
          </p:cNvPr>
          <p:cNvSpPr>
            <a:spLocks noGrp="1"/>
          </p:cNvSpPr>
          <p:nvPr>
            <p:ph idx="1"/>
          </p:nvPr>
        </p:nvSpPr>
        <p:spPr>
          <a:xfrm>
            <a:off x="457200" y="1129553"/>
            <a:ext cx="8458200" cy="4598894"/>
          </a:xfrm>
        </p:spPr>
        <p:txBody>
          <a:bodyPr>
            <a:noAutofit/>
          </a:bodyPr>
          <a:lstStyle/>
          <a:p>
            <a:pPr>
              <a:buFont typeface="+mj-lt"/>
              <a:buAutoNum type="arabicPeriod"/>
            </a:pPr>
            <a:r>
              <a:rPr lang="en-US" sz="1800" dirty="0"/>
              <a:t>You must be a member in good standing of MACE.</a:t>
            </a:r>
          </a:p>
          <a:p>
            <a:pPr>
              <a:buFont typeface="+mj-lt"/>
              <a:buAutoNum type="arabicPeriod"/>
            </a:pPr>
            <a:r>
              <a:rPr lang="en-US" sz="1800" dirty="0"/>
              <a:t>You must ensure that the </a:t>
            </a:r>
            <a:r>
              <a:rPr lang="en-US" sz="1800" dirty="0" err="1"/>
              <a:t>PoP</a:t>
            </a:r>
            <a:r>
              <a:rPr lang="en-US" sz="1800" dirty="0"/>
              <a:t> for the entries reach us by 4 September 2026.</a:t>
            </a:r>
          </a:p>
          <a:p>
            <a:pPr>
              <a:buFont typeface="+mj-lt"/>
              <a:buAutoNum type="arabicPeriod"/>
            </a:pPr>
            <a:r>
              <a:rPr lang="en-US" sz="1800" dirty="0"/>
              <a:t>The project must have been done between 1 March 2025 and 4 September 2026.</a:t>
            </a:r>
          </a:p>
          <a:p>
            <a:pPr>
              <a:buFont typeface="+mj-lt"/>
              <a:buAutoNum type="arabicPeriod"/>
            </a:pPr>
            <a:r>
              <a:rPr lang="en-US" sz="1800" dirty="0"/>
              <a:t>Most of the work (51%+) must have been done by you and not by an agency.</a:t>
            </a:r>
          </a:p>
          <a:p>
            <a:pPr>
              <a:buFont typeface="+mj-lt"/>
              <a:buAutoNum type="arabicPeriod"/>
            </a:pPr>
            <a:r>
              <a:rPr lang="en-US" sz="1800" dirty="0"/>
              <a:t>The “Permission to enter” letter must be signed by the appropriate person – Head of the Department.</a:t>
            </a:r>
          </a:p>
          <a:p>
            <a:pPr>
              <a:buFont typeface="+mj-lt"/>
              <a:buAutoNum type="arabicPeriod"/>
            </a:pPr>
            <a:r>
              <a:rPr lang="en-ZA" sz="1800" dirty="0"/>
              <a:t>Long-term campaigns may be entered, but the focus must be on the elements that were rolled out from 1 March 2025 to the day the entry is submitted in 2026. </a:t>
            </a:r>
            <a:endParaRPr lang="en-US" sz="1800" dirty="0"/>
          </a:p>
          <a:p>
            <a:pPr>
              <a:buFont typeface="+mj-lt"/>
              <a:buAutoNum type="arabicPeriod"/>
            </a:pPr>
            <a:r>
              <a:rPr lang="en-ZA" sz="1800" b="1" dirty="0"/>
              <a:t>Entries</a:t>
            </a:r>
            <a:r>
              <a:rPr lang="en-ZA" sz="1800" dirty="0"/>
              <a:t> that have </a:t>
            </a:r>
            <a:r>
              <a:rPr lang="en-ZA" sz="1800" b="1" dirty="0"/>
              <a:t>won</a:t>
            </a:r>
            <a:r>
              <a:rPr lang="en-ZA" sz="1800" dirty="0"/>
              <a:t> in previous years </a:t>
            </a:r>
            <a:r>
              <a:rPr lang="en-ZA" sz="1800" b="1" dirty="0"/>
              <a:t>may not </a:t>
            </a:r>
            <a:r>
              <a:rPr lang="en-ZA" sz="1800" dirty="0"/>
              <a:t>be resubmitted, except if they were part of a multi-year campaign and new elements were added within the time frame.</a:t>
            </a:r>
          </a:p>
          <a:p>
            <a:pPr marL="0" indent="0">
              <a:buNone/>
            </a:pPr>
            <a:endParaRPr lang="en-US" sz="1800" dirty="0"/>
          </a:p>
        </p:txBody>
      </p:sp>
    </p:spTree>
    <p:extLst>
      <p:ext uri="{BB962C8B-B14F-4D97-AF65-F5344CB8AC3E}">
        <p14:creationId xmlns:p14="http://schemas.microsoft.com/office/powerpoint/2010/main" val="2876025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368B1-F8F9-2B0A-A9F6-BC7374E1DE29}"/>
              </a:ext>
            </a:extLst>
          </p:cNvPr>
          <p:cNvSpPr>
            <a:spLocks noGrp="1"/>
          </p:cNvSpPr>
          <p:nvPr>
            <p:ph type="title"/>
          </p:nvPr>
        </p:nvSpPr>
        <p:spPr/>
        <p:txBody>
          <a:bodyPr/>
          <a:lstStyle/>
          <a:p>
            <a:r>
              <a:rPr lang="en-US" dirty="0"/>
              <a:t>The seven-point scale of excellence</a:t>
            </a:r>
          </a:p>
        </p:txBody>
      </p:sp>
      <p:pic>
        <p:nvPicPr>
          <p:cNvPr id="3" name="Picture 2">
            <a:extLst>
              <a:ext uri="{FF2B5EF4-FFF2-40B4-BE49-F238E27FC236}">
                <a16:creationId xmlns:a16="http://schemas.microsoft.com/office/drawing/2014/main" id="{23226DF9-930C-BB80-6D47-A2753F133DEF}"/>
              </a:ext>
            </a:extLst>
          </p:cNvPr>
          <p:cNvPicPr>
            <a:picLocks noChangeAspect="1"/>
          </p:cNvPicPr>
          <p:nvPr/>
        </p:nvPicPr>
        <p:blipFill>
          <a:blip r:embed="rId2"/>
          <a:stretch>
            <a:fillRect/>
          </a:stretch>
        </p:blipFill>
        <p:spPr>
          <a:xfrm>
            <a:off x="488576" y="1143000"/>
            <a:ext cx="7563906" cy="4448796"/>
          </a:xfrm>
          <a:prstGeom prst="rect">
            <a:avLst/>
          </a:prstGeom>
        </p:spPr>
      </p:pic>
    </p:spTree>
    <p:extLst>
      <p:ext uri="{BB962C8B-B14F-4D97-AF65-F5344CB8AC3E}">
        <p14:creationId xmlns:p14="http://schemas.microsoft.com/office/powerpoint/2010/main" val="3829964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17DE24A-A52D-4967-E037-28F0330D36E3}"/>
              </a:ext>
            </a:extLst>
          </p:cNvPr>
          <p:cNvSpPr>
            <a:spLocks noGrp="1"/>
          </p:cNvSpPr>
          <p:nvPr>
            <p:ph type="title"/>
          </p:nvPr>
        </p:nvSpPr>
        <p:spPr>
          <a:xfrm>
            <a:off x="457200" y="274638"/>
            <a:ext cx="8229600" cy="1020762"/>
          </a:xfrm>
        </p:spPr>
        <p:txBody>
          <a:bodyPr/>
          <a:lstStyle/>
          <a:p>
            <a:r>
              <a:rPr lang="en-US" dirty="0"/>
              <a:t>Disqualification</a:t>
            </a:r>
          </a:p>
        </p:txBody>
      </p:sp>
      <p:sp>
        <p:nvSpPr>
          <p:cNvPr id="11" name="Content Placeholder 2">
            <a:extLst>
              <a:ext uri="{FF2B5EF4-FFF2-40B4-BE49-F238E27FC236}">
                <a16:creationId xmlns:a16="http://schemas.microsoft.com/office/drawing/2014/main" id="{2B012339-C130-3A61-956D-8926C271C9D6}"/>
              </a:ext>
            </a:extLst>
          </p:cNvPr>
          <p:cNvSpPr txBox="1">
            <a:spLocks/>
          </p:cNvSpPr>
          <p:nvPr/>
        </p:nvSpPr>
        <p:spPr>
          <a:xfrm>
            <a:off x="3352801" y="1066800"/>
            <a:ext cx="5638800" cy="4343400"/>
          </a:xfrm>
          <a:prstGeom prst="rect">
            <a:avLst/>
          </a:prstGeom>
        </p:spPr>
        <p:txBody>
          <a:bodyP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ZA" sz="1600" dirty="0"/>
              <a:t>Our goal is to recognise excellence, not to disqualify entries. However, to ensure fairness for all entrants, entries may be disqualified if:</a:t>
            </a:r>
          </a:p>
          <a:p>
            <a:pPr>
              <a:buClr>
                <a:srgbClr val="7A9A01"/>
              </a:buClr>
            </a:pPr>
            <a:r>
              <a:rPr lang="en-ZA" sz="1600" dirty="0"/>
              <a:t>You did not use the entry form on the 2026 MACE Excellence Awards website.</a:t>
            </a:r>
          </a:p>
          <a:p>
            <a:pPr>
              <a:buClr>
                <a:srgbClr val="7A9A01"/>
              </a:buClr>
            </a:pPr>
            <a:r>
              <a:rPr lang="en-ZA" sz="1600" dirty="0"/>
              <a:t>They consist mainly of syndicated, reprinted, or stock material.</a:t>
            </a:r>
          </a:p>
          <a:p>
            <a:pPr>
              <a:buClr>
                <a:srgbClr val="7A9A01"/>
              </a:buClr>
            </a:pPr>
            <a:r>
              <a:rPr lang="en-ZA" sz="1600" dirty="0"/>
              <a:t>Work plans or supporting documentation exceed the prescribed length.</a:t>
            </a:r>
          </a:p>
          <a:p>
            <a:pPr>
              <a:buClr>
                <a:srgbClr val="7A9A01"/>
              </a:buClr>
            </a:pPr>
            <a:r>
              <a:rPr lang="en-ZA" sz="1600" dirty="0"/>
              <a:t>The project falls outside the specified eligibility period.</a:t>
            </a:r>
          </a:p>
          <a:p>
            <a:pPr>
              <a:buClr>
                <a:srgbClr val="7A9A01"/>
              </a:buClr>
            </a:pPr>
            <a:r>
              <a:rPr lang="en-ZA" sz="1600" dirty="0"/>
              <a:t>Submission requirements outlined in the Entry Guidelines have not been met.</a:t>
            </a:r>
          </a:p>
          <a:p>
            <a:pPr marL="0" indent="0">
              <a:buNone/>
            </a:pPr>
            <a:r>
              <a:rPr lang="en-ZA" sz="1600" dirty="0"/>
              <a:t>A final review of your entry against the guidelines before submission can help avoid disappointment.</a:t>
            </a:r>
          </a:p>
          <a:p>
            <a:pPr lvl="1"/>
            <a:endParaRPr lang="en-US" sz="1600" dirty="0"/>
          </a:p>
        </p:txBody>
      </p:sp>
      <p:pic>
        <p:nvPicPr>
          <p:cNvPr id="12" name="Graphic 11" descr="Badge Cross outline">
            <a:extLst>
              <a:ext uri="{FF2B5EF4-FFF2-40B4-BE49-F238E27FC236}">
                <a16:creationId xmlns:a16="http://schemas.microsoft.com/office/drawing/2014/main" id="{2B950A1A-8BDE-210B-7D02-4DAAD40E08D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1428750"/>
            <a:ext cx="3581400" cy="3581400"/>
          </a:xfrm>
          <a:prstGeom prst="rect">
            <a:avLst/>
          </a:prstGeom>
        </p:spPr>
      </p:pic>
    </p:spTree>
    <p:extLst>
      <p:ext uri="{BB962C8B-B14F-4D97-AF65-F5344CB8AC3E}">
        <p14:creationId xmlns:p14="http://schemas.microsoft.com/office/powerpoint/2010/main" val="1942154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8D033A9-1265-4A02-DB75-00CE3611AA25}"/>
              </a:ext>
            </a:extLst>
          </p:cNvPr>
          <p:cNvSpPr>
            <a:spLocks noGrp="1"/>
          </p:cNvSpPr>
          <p:nvPr>
            <p:ph type="title"/>
          </p:nvPr>
        </p:nvSpPr>
        <p:spPr>
          <a:xfrm>
            <a:off x="457200" y="274638"/>
            <a:ext cx="8229600" cy="1020762"/>
          </a:xfrm>
        </p:spPr>
        <p:txBody>
          <a:bodyPr>
            <a:normAutofit/>
          </a:bodyPr>
          <a:lstStyle/>
          <a:p>
            <a:r>
              <a:rPr lang="en-US" sz="2400" dirty="0"/>
              <a:t>The weighting of the work plan and the work sample</a:t>
            </a:r>
          </a:p>
        </p:txBody>
      </p:sp>
      <p:pic>
        <p:nvPicPr>
          <p:cNvPr id="7" name="Picture 6">
            <a:extLst>
              <a:ext uri="{FF2B5EF4-FFF2-40B4-BE49-F238E27FC236}">
                <a16:creationId xmlns:a16="http://schemas.microsoft.com/office/drawing/2014/main" id="{98C5EA57-8594-A8FC-7B73-77C9E7745381}"/>
              </a:ext>
            </a:extLst>
          </p:cNvPr>
          <p:cNvPicPr>
            <a:picLocks noChangeAspect="1"/>
          </p:cNvPicPr>
          <p:nvPr/>
        </p:nvPicPr>
        <p:blipFill>
          <a:blip r:embed="rId2"/>
          <a:stretch>
            <a:fillRect/>
          </a:stretch>
        </p:blipFill>
        <p:spPr>
          <a:xfrm>
            <a:off x="304800" y="2362200"/>
            <a:ext cx="2722264" cy="2604247"/>
          </a:xfrm>
          <a:prstGeom prst="rect">
            <a:avLst/>
          </a:prstGeom>
        </p:spPr>
      </p:pic>
      <p:pic>
        <p:nvPicPr>
          <p:cNvPr id="8" name="Picture 7">
            <a:extLst>
              <a:ext uri="{FF2B5EF4-FFF2-40B4-BE49-F238E27FC236}">
                <a16:creationId xmlns:a16="http://schemas.microsoft.com/office/drawing/2014/main" id="{00101806-4821-2C47-F366-A39AD09A8814}"/>
              </a:ext>
            </a:extLst>
          </p:cNvPr>
          <p:cNvPicPr>
            <a:picLocks noChangeAspect="1"/>
          </p:cNvPicPr>
          <p:nvPr/>
        </p:nvPicPr>
        <p:blipFill>
          <a:blip r:embed="rId3"/>
          <a:stretch>
            <a:fillRect/>
          </a:stretch>
        </p:blipFill>
        <p:spPr>
          <a:xfrm>
            <a:off x="3246368" y="2385207"/>
            <a:ext cx="2706529" cy="2580644"/>
          </a:xfrm>
          <a:prstGeom prst="rect">
            <a:avLst/>
          </a:prstGeom>
        </p:spPr>
      </p:pic>
      <p:pic>
        <p:nvPicPr>
          <p:cNvPr id="10" name="Picture 9">
            <a:extLst>
              <a:ext uri="{FF2B5EF4-FFF2-40B4-BE49-F238E27FC236}">
                <a16:creationId xmlns:a16="http://schemas.microsoft.com/office/drawing/2014/main" id="{27E1BDEA-D252-C91B-C0AE-B4DE6A17EE32}"/>
              </a:ext>
            </a:extLst>
          </p:cNvPr>
          <p:cNvPicPr>
            <a:picLocks noChangeAspect="1"/>
          </p:cNvPicPr>
          <p:nvPr/>
        </p:nvPicPr>
        <p:blipFill>
          <a:blip r:embed="rId4"/>
          <a:stretch>
            <a:fillRect/>
          </a:stretch>
        </p:blipFill>
        <p:spPr>
          <a:xfrm>
            <a:off x="6172200" y="2385207"/>
            <a:ext cx="2690793" cy="2588511"/>
          </a:xfrm>
          <a:prstGeom prst="rect">
            <a:avLst/>
          </a:prstGeom>
        </p:spPr>
      </p:pic>
      <p:sp>
        <p:nvSpPr>
          <p:cNvPr id="11" name="TextBox 10">
            <a:extLst>
              <a:ext uri="{FF2B5EF4-FFF2-40B4-BE49-F238E27FC236}">
                <a16:creationId xmlns:a16="http://schemas.microsoft.com/office/drawing/2014/main" id="{F4E3CECB-7DA7-193E-6767-EE4FFDD1FE47}"/>
              </a:ext>
            </a:extLst>
          </p:cNvPr>
          <p:cNvSpPr txBox="1"/>
          <p:nvPr/>
        </p:nvSpPr>
        <p:spPr>
          <a:xfrm>
            <a:off x="533400" y="1317237"/>
            <a:ext cx="7086600" cy="646331"/>
          </a:xfrm>
          <a:prstGeom prst="rect">
            <a:avLst/>
          </a:prstGeom>
          <a:noFill/>
        </p:spPr>
        <p:txBody>
          <a:bodyPr wrap="square" rtlCol="0">
            <a:spAutoFit/>
          </a:bodyPr>
          <a:lstStyle/>
          <a:p>
            <a:r>
              <a:rPr lang="en-US" dirty="0"/>
              <a:t>The scoring of the different elements in the different divisions is the same, but the weighting of the work plan and the work sample differ:</a:t>
            </a:r>
            <a:endParaRPr lang="en-ZA" dirty="0"/>
          </a:p>
        </p:txBody>
      </p:sp>
      <p:sp>
        <p:nvSpPr>
          <p:cNvPr id="12" name="Oval 11">
            <a:extLst>
              <a:ext uri="{FF2B5EF4-FFF2-40B4-BE49-F238E27FC236}">
                <a16:creationId xmlns:a16="http://schemas.microsoft.com/office/drawing/2014/main" id="{1A33DD09-17DD-B3DB-0C3C-F52D494CC04A}"/>
              </a:ext>
            </a:extLst>
          </p:cNvPr>
          <p:cNvSpPr/>
          <p:nvPr/>
        </p:nvSpPr>
        <p:spPr>
          <a:xfrm>
            <a:off x="3246368" y="2385207"/>
            <a:ext cx="2870570" cy="2720193"/>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ZA"/>
          </a:p>
        </p:txBody>
      </p:sp>
    </p:spTree>
    <p:extLst>
      <p:ext uri="{BB962C8B-B14F-4D97-AF65-F5344CB8AC3E}">
        <p14:creationId xmlns:p14="http://schemas.microsoft.com/office/powerpoint/2010/main" val="1104127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2FA4BA4-9187-D008-5D72-CC81879D49CD}"/>
              </a:ext>
            </a:extLst>
          </p:cNvPr>
          <p:cNvPicPr>
            <a:picLocks noChangeAspect="1"/>
          </p:cNvPicPr>
          <p:nvPr/>
        </p:nvPicPr>
        <p:blipFill>
          <a:blip r:embed="rId2"/>
          <a:stretch>
            <a:fillRect/>
          </a:stretch>
        </p:blipFill>
        <p:spPr>
          <a:xfrm>
            <a:off x="392539" y="4153365"/>
            <a:ext cx="3982006" cy="1076475"/>
          </a:xfrm>
          <a:prstGeom prst="rect">
            <a:avLst/>
          </a:prstGeom>
        </p:spPr>
      </p:pic>
      <p:pic>
        <p:nvPicPr>
          <p:cNvPr id="17" name="Picture 16">
            <a:extLst>
              <a:ext uri="{FF2B5EF4-FFF2-40B4-BE49-F238E27FC236}">
                <a16:creationId xmlns:a16="http://schemas.microsoft.com/office/drawing/2014/main" id="{C5C17477-E4C3-D7E0-2261-545E2F427C49}"/>
              </a:ext>
            </a:extLst>
          </p:cNvPr>
          <p:cNvPicPr>
            <a:picLocks noChangeAspect="1"/>
          </p:cNvPicPr>
          <p:nvPr/>
        </p:nvPicPr>
        <p:blipFill>
          <a:blip r:embed="rId3"/>
          <a:stretch>
            <a:fillRect/>
          </a:stretch>
        </p:blipFill>
        <p:spPr>
          <a:xfrm>
            <a:off x="300318" y="2612180"/>
            <a:ext cx="4582164" cy="1057423"/>
          </a:xfrm>
          <a:prstGeom prst="rect">
            <a:avLst/>
          </a:prstGeom>
        </p:spPr>
      </p:pic>
      <p:pic>
        <p:nvPicPr>
          <p:cNvPr id="18" name="Picture 17">
            <a:extLst>
              <a:ext uri="{FF2B5EF4-FFF2-40B4-BE49-F238E27FC236}">
                <a16:creationId xmlns:a16="http://schemas.microsoft.com/office/drawing/2014/main" id="{AD2B127E-640B-4914-847B-F58AF5858F19}"/>
              </a:ext>
            </a:extLst>
          </p:cNvPr>
          <p:cNvPicPr>
            <a:picLocks noChangeAspect="1"/>
          </p:cNvPicPr>
          <p:nvPr/>
        </p:nvPicPr>
        <p:blipFill>
          <a:blip r:embed="rId4"/>
          <a:stretch>
            <a:fillRect/>
          </a:stretch>
        </p:blipFill>
        <p:spPr>
          <a:xfrm>
            <a:off x="300318" y="791329"/>
            <a:ext cx="5087060" cy="1152686"/>
          </a:xfrm>
          <a:prstGeom prst="rect">
            <a:avLst/>
          </a:prstGeom>
        </p:spPr>
      </p:pic>
      <p:sp>
        <p:nvSpPr>
          <p:cNvPr id="19" name="Title 1">
            <a:extLst>
              <a:ext uri="{FF2B5EF4-FFF2-40B4-BE49-F238E27FC236}">
                <a16:creationId xmlns:a16="http://schemas.microsoft.com/office/drawing/2014/main" id="{B8114400-862D-02D0-EBD6-A1034B000923}"/>
              </a:ext>
            </a:extLst>
          </p:cNvPr>
          <p:cNvSpPr>
            <a:spLocks noGrp="1"/>
          </p:cNvSpPr>
          <p:nvPr>
            <p:ph type="title"/>
          </p:nvPr>
        </p:nvSpPr>
        <p:spPr>
          <a:xfrm>
            <a:off x="457200" y="253445"/>
            <a:ext cx="8229600" cy="646331"/>
          </a:xfrm>
        </p:spPr>
        <p:txBody>
          <a:bodyPr/>
          <a:lstStyle/>
          <a:p>
            <a:r>
              <a:rPr lang="en-US" dirty="0"/>
              <a:t>Where to enter your project</a:t>
            </a:r>
          </a:p>
        </p:txBody>
      </p:sp>
      <p:sp>
        <p:nvSpPr>
          <p:cNvPr id="20" name="TextBox 19">
            <a:extLst>
              <a:ext uri="{FF2B5EF4-FFF2-40B4-BE49-F238E27FC236}">
                <a16:creationId xmlns:a16="http://schemas.microsoft.com/office/drawing/2014/main" id="{CEF1FD95-2AAA-7549-7A6D-EA6F1F92814E}"/>
              </a:ext>
            </a:extLst>
          </p:cNvPr>
          <p:cNvSpPr txBox="1"/>
          <p:nvPr/>
        </p:nvSpPr>
        <p:spPr>
          <a:xfrm>
            <a:off x="1148820" y="1992868"/>
            <a:ext cx="1905000" cy="369332"/>
          </a:xfrm>
          <a:prstGeom prst="rect">
            <a:avLst/>
          </a:prstGeom>
          <a:noFill/>
        </p:spPr>
        <p:txBody>
          <a:bodyPr wrap="square" rtlCol="0">
            <a:spAutoFit/>
          </a:bodyPr>
          <a:lstStyle/>
          <a:p>
            <a:r>
              <a:rPr lang="en-US" b="1" dirty="0"/>
              <a:t>8 categories</a:t>
            </a:r>
          </a:p>
        </p:txBody>
      </p:sp>
      <p:sp>
        <p:nvSpPr>
          <p:cNvPr id="21" name="TextBox 20">
            <a:extLst>
              <a:ext uri="{FF2B5EF4-FFF2-40B4-BE49-F238E27FC236}">
                <a16:creationId xmlns:a16="http://schemas.microsoft.com/office/drawing/2014/main" id="{1BB3AA12-EAAA-16F1-6555-2E5851B22B64}"/>
              </a:ext>
            </a:extLst>
          </p:cNvPr>
          <p:cNvSpPr txBox="1"/>
          <p:nvPr/>
        </p:nvSpPr>
        <p:spPr>
          <a:xfrm>
            <a:off x="1148820" y="3669268"/>
            <a:ext cx="1905000" cy="369332"/>
          </a:xfrm>
          <a:prstGeom prst="rect">
            <a:avLst/>
          </a:prstGeom>
          <a:noFill/>
        </p:spPr>
        <p:txBody>
          <a:bodyPr wrap="square" rtlCol="0">
            <a:spAutoFit/>
          </a:bodyPr>
          <a:lstStyle/>
          <a:p>
            <a:r>
              <a:rPr lang="en-US" b="1" dirty="0"/>
              <a:t> 12 categories</a:t>
            </a:r>
          </a:p>
        </p:txBody>
      </p:sp>
      <p:sp>
        <p:nvSpPr>
          <p:cNvPr id="22" name="TextBox 21">
            <a:extLst>
              <a:ext uri="{FF2B5EF4-FFF2-40B4-BE49-F238E27FC236}">
                <a16:creationId xmlns:a16="http://schemas.microsoft.com/office/drawing/2014/main" id="{E97E0A7F-1BBD-8B40-CCB5-DCAE71FBC1F5}"/>
              </a:ext>
            </a:extLst>
          </p:cNvPr>
          <p:cNvSpPr txBox="1"/>
          <p:nvPr/>
        </p:nvSpPr>
        <p:spPr>
          <a:xfrm>
            <a:off x="1148820" y="5257800"/>
            <a:ext cx="1905000" cy="369332"/>
          </a:xfrm>
          <a:prstGeom prst="rect">
            <a:avLst/>
          </a:prstGeom>
          <a:noFill/>
        </p:spPr>
        <p:txBody>
          <a:bodyPr wrap="square" rtlCol="0">
            <a:spAutoFit/>
          </a:bodyPr>
          <a:lstStyle/>
          <a:p>
            <a:r>
              <a:rPr lang="en-US" b="1" dirty="0"/>
              <a:t>8 categories</a:t>
            </a:r>
          </a:p>
        </p:txBody>
      </p:sp>
      <p:sp>
        <p:nvSpPr>
          <p:cNvPr id="23" name="TextBox 22">
            <a:extLst>
              <a:ext uri="{FF2B5EF4-FFF2-40B4-BE49-F238E27FC236}">
                <a16:creationId xmlns:a16="http://schemas.microsoft.com/office/drawing/2014/main" id="{9F89D71C-30BA-72B7-6F6B-51FD77D93CC9}"/>
              </a:ext>
            </a:extLst>
          </p:cNvPr>
          <p:cNvSpPr txBox="1"/>
          <p:nvPr/>
        </p:nvSpPr>
        <p:spPr>
          <a:xfrm>
            <a:off x="2872388" y="1957036"/>
            <a:ext cx="5749751" cy="523220"/>
          </a:xfrm>
          <a:prstGeom prst="rect">
            <a:avLst/>
          </a:prstGeom>
          <a:noFill/>
          <a:ln w="28575">
            <a:solidFill>
              <a:srgbClr val="C8102E"/>
            </a:solidFill>
          </a:ln>
        </p:spPr>
        <p:txBody>
          <a:bodyPr wrap="square" rtlCol="0">
            <a:spAutoFit/>
          </a:bodyPr>
          <a:lstStyle/>
          <a:p>
            <a:r>
              <a:rPr lang="en-ZA" sz="1400" i="1" dirty="0">
                <a:effectLst/>
                <a:latin typeface="Arial" panose="020B0604020202020204" pitchFamily="34" charset="0"/>
                <a:ea typeface="Arial" panose="020B0604020202020204" pitchFamily="34" charset="0"/>
              </a:rPr>
              <a:t>Campaigns typically include a range of communication platforms, be run over more than one day, and aim at one or more target groups.</a:t>
            </a:r>
          </a:p>
        </p:txBody>
      </p:sp>
      <p:sp>
        <p:nvSpPr>
          <p:cNvPr id="24" name="TextBox 23">
            <a:extLst>
              <a:ext uri="{FF2B5EF4-FFF2-40B4-BE49-F238E27FC236}">
                <a16:creationId xmlns:a16="http://schemas.microsoft.com/office/drawing/2014/main" id="{A9FF13D6-1017-3A3B-B8B8-C947C245E5D7}"/>
              </a:ext>
            </a:extLst>
          </p:cNvPr>
          <p:cNvSpPr txBox="1"/>
          <p:nvPr/>
        </p:nvSpPr>
        <p:spPr>
          <a:xfrm>
            <a:off x="2872388" y="3634180"/>
            <a:ext cx="5749751" cy="523220"/>
          </a:xfrm>
          <a:prstGeom prst="rect">
            <a:avLst/>
          </a:prstGeom>
          <a:noFill/>
          <a:ln w="28575">
            <a:solidFill>
              <a:srgbClr val="7A9A01"/>
            </a:solidFill>
          </a:ln>
        </p:spPr>
        <p:txBody>
          <a:bodyPr wrap="square" rtlCol="0">
            <a:spAutoFit/>
          </a:bodyPr>
          <a:lstStyle/>
          <a:p>
            <a:r>
              <a:rPr lang="en-ZA" sz="1400" i="1" dirty="0">
                <a:effectLst/>
                <a:latin typeface="Arial" panose="020B0604020202020204" pitchFamily="34" charset="0"/>
                <a:ea typeface="Arial" panose="020B0604020202020204" pitchFamily="34" charset="0"/>
              </a:rPr>
              <a:t>This division focuses on the media or channels you use to communicate your message to your target groups</a:t>
            </a:r>
            <a:endParaRPr lang="en-US" sz="1400" dirty="0"/>
          </a:p>
        </p:txBody>
      </p:sp>
      <p:sp>
        <p:nvSpPr>
          <p:cNvPr id="25" name="TextBox 24">
            <a:extLst>
              <a:ext uri="{FF2B5EF4-FFF2-40B4-BE49-F238E27FC236}">
                <a16:creationId xmlns:a16="http://schemas.microsoft.com/office/drawing/2014/main" id="{AC5F3AFD-64BA-F468-01A4-CCA2364E8091}"/>
              </a:ext>
            </a:extLst>
          </p:cNvPr>
          <p:cNvSpPr txBox="1"/>
          <p:nvPr/>
        </p:nvSpPr>
        <p:spPr>
          <a:xfrm>
            <a:off x="2872388" y="5191780"/>
            <a:ext cx="5749751" cy="523220"/>
          </a:xfrm>
          <a:prstGeom prst="rect">
            <a:avLst/>
          </a:prstGeom>
          <a:noFill/>
          <a:ln w="28575">
            <a:solidFill>
              <a:schemeClr val="tx1"/>
            </a:solidFill>
          </a:ln>
        </p:spPr>
        <p:txBody>
          <a:bodyPr wrap="square" rtlCol="0">
            <a:spAutoFit/>
          </a:bodyPr>
          <a:lstStyle/>
          <a:p>
            <a:r>
              <a:rPr lang="en-ZA" sz="1400" i="1" dirty="0">
                <a:effectLst/>
                <a:latin typeface="Arial" panose="020B0604020202020204" pitchFamily="34" charset="0"/>
                <a:ea typeface="Arial" panose="020B0604020202020204" pitchFamily="34" charset="0"/>
              </a:rPr>
              <a:t>This division recognises the specific skills used to achieve the communication objectives. </a:t>
            </a:r>
          </a:p>
        </p:txBody>
      </p:sp>
    </p:spTree>
    <p:extLst>
      <p:ext uri="{BB962C8B-B14F-4D97-AF65-F5344CB8AC3E}">
        <p14:creationId xmlns:p14="http://schemas.microsoft.com/office/powerpoint/2010/main" val="837283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44633174-EB16-4C20-BD59-20205F23DA54}"/>
              </a:ext>
            </a:extLst>
          </p:cNvPr>
          <p:cNvSpPr txBox="1">
            <a:spLocks/>
          </p:cNvSpPr>
          <p:nvPr/>
        </p:nvSpPr>
        <p:spPr>
          <a:xfrm>
            <a:off x="2971800" y="1181100"/>
            <a:ext cx="5486400" cy="1333500"/>
          </a:xfrm>
          <a:prstGeom prst="rect">
            <a:avLst/>
          </a:prstGeom>
          <a:ln w="19050">
            <a:solidFill>
              <a:srgbClr val="7A9A01"/>
            </a:solidFill>
          </a:ln>
        </p:spPr>
        <p:txBody>
          <a:bodyPr>
            <a:normAutofit fontScale="92500"/>
          </a:bodyPr>
          <a:lstStyle>
            <a:lvl1pPr marL="342900" indent="-342900" algn="l" defTabSz="914400" rtl="0" eaLnBrk="1" latinLnBrk="0" hangingPunct="1">
              <a:spcBef>
                <a:spcPts val="600"/>
              </a:spcBef>
              <a:spcAft>
                <a:spcPts val="600"/>
              </a:spcAft>
              <a:buClr>
                <a:srgbClr val="7A9A01"/>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7A9A01"/>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Clr>
                <a:srgbClr val="7A9A01"/>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en-ZA"/>
              <a:t>Read the </a:t>
            </a:r>
            <a:r>
              <a:rPr lang="en-ZA" u="sng"/>
              <a:t>division</a:t>
            </a:r>
            <a:r>
              <a:rPr lang="en-ZA"/>
              <a:t> definitions carefully.</a:t>
            </a:r>
          </a:p>
          <a:p>
            <a:pPr>
              <a:lnSpc>
                <a:spcPct val="150000"/>
              </a:lnSpc>
            </a:pPr>
            <a:r>
              <a:rPr lang="en-ZA"/>
              <a:t>Choose the most appropriate </a:t>
            </a:r>
            <a:r>
              <a:rPr lang="en-ZA" u="sng"/>
              <a:t>category.</a:t>
            </a:r>
            <a:endParaRPr lang="en-ZA" u="sng" dirty="0"/>
          </a:p>
        </p:txBody>
      </p:sp>
      <p:sp>
        <p:nvSpPr>
          <p:cNvPr id="8" name="Content Placeholder 2">
            <a:extLst>
              <a:ext uri="{FF2B5EF4-FFF2-40B4-BE49-F238E27FC236}">
                <a16:creationId xmlns:a16="http://schemas.microsoft.com/office/drawing/2014/main" id="{BE38034B-4209-BD65-F5C6-6D448A1E14FE}"/>
              </a:ext>
            </a:extLst>
          </p:cNvPr>
          <p:cNvSpPr txBox="1">
            <a:spLocks/>
          </p:cNvSpPr>
          <p:nvPr/>
        </p:nvSpPr>
        <p:spPr>
          <a:xfrm>
            <a:off x="2971800" y="3429000"/>
            <a:ext cx="5486400" cy="1139174"/>
          </a:xfrm>
          <a:prstGeom prst="rect">
            <a:avLst/>
          </a:prstGeom>
          <a:ln w="19050">
            <a:solidFill>
              <a:srgbClr val="7A9A01"/>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300"/>
              </a:spcBef>
              <a:spcAft>
                <a:spcPts val="300"/>
              </a:spcAft>
              <a:buNone/>
            </a:pPr>
            <a:r>
              <a:rPr lang="en-ZA" dirty="0"/>
              <a:t>Individual elements may be entered separately.</a:t>
            </a:r>
          </a:p>
        </p:txBody>
      </p:sp>
      <p:sp>
        <p:nvSpPr>
          <p:cNvPr id="13" name="Arrow: Pentagon 12">
            <a:extLst>
              <a:ext uri="{FF2B5EF4-FFF2-40B4-BE49-F238E27FC236}">
                <a16:creationId xmlns:a16="http://schemas.microsoft.com/office/drawing/2014/main" id="{0B1B2593-ABC5-4BC6-9682-4BED35EE5BBF}"/>
              </a:ext>
            </a:extLst>
          </p:cNvPr>
          <p:cNvSpPr/>
          <p:nvPr/>
        </p:nvSpPr>
        <p:spPr>
          <a:xfrm>
            <a:off x="609600" y="3619500"/>
            <a:ext cx="2209803" cy="758174"/>
          </a:xfrm>
          <a:prstGeom prst="homePlat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2400" dirty="0"/>
              <a:t>Remember</a:t>
            </a:r>
          </a:p>
        </p:txBody>
      </p:sp>
      <p:sp>
        <p:nvSpPr>
          <p:cNvPr id="14" name="Arrow: Pentagon 13">
            <a:extLst>
              <a:ext uri="{FF2B5EF4-FFF2-40B4-BE49-F238E27FC236}">
                <a16:creationId xmlns:a16="http://schemas.microsoft.com/office/drawing/2014/main" id="{75B8BF0C-A593-4CB3-1A0C-92999819EBEE}"/>
              </a:ext>
            </a:extLst>
          </p:cNvPr>
          <p:cNvSpPr/>
          <p:nvPr/>
        </p:nvSpPr>
        <p:spPr>
          <a:xfrm>
            <a:off x="609600" y="1526540"/>
            <a:ext cx="2209803" cy="758174"/>
          </a:xfrm>
          <a:prstGeom prst="homePlat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2400" dirty="0"/>
              <a:t>Important</a:t>
            </a:r>
          </a:p>
        </p:txBody>
      </p:sp>
    </p:spTree>
    <p:extLst>
      <p:ext uri="{BB962C8B-B14F-4D97-AF65-F5344CB8AC3E}">
        <p14:creationId xmlns:p14="http://schemas.microsoft.com/office/powerpoint/2010/main" val="1946662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191802-9C26-252A-73D5-3938790DEEAE}"/>
              </a:ext>
            </a:extLst>
          </p:cNvPr>
          <p:cNvSpPr>
            <a:spLocks noGrp="1"/>
          </p:cNvSpPr>
          <p:nvPr>
            <p:ph type="ctrTitle"/>
          </p:nvPr>
        </p:nvSpPr>
        <p:spPr>
          <a:xfrm>
            <a:off x="1875877" y="2016762"/>
            <a:ext cx="6324600" cy="1470025"/>
          </a:xfrm>
        </p:spPr>
        <p:txBody>
          <a:bodyPr>
            <a:normAutofit/>
          </a:bodyPr>
          <a:lstStyle/>
          <a:p>
            <a:r>
              <a:rPr lang="en-US" sz="3600" dirty="0"/>
              <a:t>Preparing a Channel entry</a:t>
            </a:r>
          </a:p>
        </p:txBody>
      </p:sp>
      <p:sp>
        <p:nvSpPr>
          <p:cNvPr id="2" name="TextBox 1">
            <a:extLst>
              <a:ext uri="{FF2B5EF4-FFF2-40B4-BE49-F238E27FC236}">
                <a16:creationId xmlns:a16="http://schemas.microsoft.com/office/drawing/2014/main" id="{3680D375-8402-D163-E1D1-4584AE40FB6C}"/>
              </a:ext>
            </a:extLst>
          </p:cNvPr>
          <p:cNvSpPr txBox="1"/>
          <p:nvPr/>
        </p:nvSpPr>
        <p:spPr>
          <a:xfrm>
            <a:off x="990600" y="3842660"/>
            <a:ext cx="7467600" cy="1287532"/>
          </a:xfrm>
          <a:prstGeom prst="rect">
            <a:avLst/>
          </a:prstGeom>
          <a:noFill/>
          <a:ln w="38100">
            <a:solidFill>
              <a:srgbClr val="7A9A01"/>
            </a:solidFill>
          </a:ln>
        </p:spPr>
        <p:txBody>
          <a:bodyPr wrap="square">
            <a:spAutoFit/>
          </a:bodyPr>
          <a:lstStyle/>
          <a:p>
            <a:pPr algn="ctr">
              <a:lnSpc>
                <a:spcPct val="150000"/>
              </a:lnSpc>
            </a:pPr>
            <a:r>
              <a:rPr lang="en-US" b="0" i="0" u="none" strike="noStrike" baseline="0" dirty="0">
                <a:latin typeface="+mj-lt"/>
              </a:rPr>
              <a:t>Use the entry form on the MACE website to provide the information for your work plan and work sample. If you do not use the entry form, your entry will be disqualified and not evaluated.</a:t>
            </a:r>
            <a:endParaRPr lang="en-ZA" dirty="0">
              <a:latin typeface="+mj-lt"/>
            </a:endParaRPr>
          </a:p>
        </p:txBody>
      </p:sp>
      <p:grpSp>
        <p:nvGrpSpPr>
          <p:cNvPr id="10" name="Group 9">
            <a:extLst>
              <a:ext uri="{FF2B5EF4-FFF2-40B4-BE49-F238E27FC236}">
                <a16:creationId xmlns:a16="http://schemas.microsoft.com/office/drawing/2014/main" id="{6F33E760-24B4-9406-0586-9FDB3C4604F3}"/>
              </a:ext>
            </a:extLst>
          </p:cNvPr>
          <p:cNvGrpSpPr/>
          <p:nvPr/>
        </p:nvGrpSpPr>
        <p:grpSpPr>
          <a:xfrm>
            <a:off x="533400" y="1888216"/>
            <a:ext cx="1828800" cy="1696360"/>
            <a:chOff x="685800" y="2057400"/>
            <a:chExt cx="1676400" cy="1527175"/>
          </a:xfrm>
        </p:grpSpPr>
        <p:pic>
          <p:nvPicPr>
            <p:cNvPr id="5" name="Picture 4">
              <a:extLst>
                <a:ext uri="{FF2B5EF4-FFF2-40B4-BE49-F238E27FC236}">
                  <a16:creationId xmlns:a16="http://schemas.microsoft.com/office/drawing/2014/main" id="{72030319-D691-AAA3-ADF3-FF4624F5DDC9}"/>
                </a:ext>
              </a:extLst>
            </p:cNvPr>
            <p:cNvPicPr>
              <a:picLocks noChangeAspect="1"/>
            </p:cNvPicPr>
            <p:nvPr/>
          </p:nvPicPr>
          <p:blipFill>
            <a:blip r:embed="rId2"/>
            <a:stretch>
              <a:fillRect/>
            </a:stretch>
          </p:blipFill>
          <p:spPr>
            <a:xfrm>
              <a:off x="914400" y="2240666"/>
              <a:ext cx="1219200" cy="1188334"/>
            </a:xfrm>
            <a:prstGeom prst="rect">
              <a:avLst/>
            </a:prstGeom>
          </p:spPr>
        </p:pic>
        <p:sp>
          <p:nvSpPr>
            <p:cNvPr id="6" name="Rectangle 5">
              <a:extLst>
                <a:ext uri="{FF2B5EF4-FFF2-40B4-BE49-F238E27FC236}">
                  <a16:creationId xmlns:a16="http://schemas.microsoft.com/office/drawing/2014/main" id="{3C8EA077-CF19-9DBE-9D1F-179A3DFF14C3}"/>
                </a:ext>
              </a:extLst>
            </p:cNvPr>
            <p:cNvSpPr/>
            <p:nvPr/>
          </p:nvSpPr>
          <p:spPr>
            <a:xfrm>
              <a:off x="685800" y="2130425"/>
              <a:ext cx="381000" cy="3079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a:extLst>
                <a:ext uri="{FF2B5EF4-FFF2-40B4-BE49-F238E27FC236}">
                  <a16:creationId xmlns:a16="http://schemas.microsoft.com/office/drawing/2014/main" id="{2F6786F6-2C57-206D-5FE9-A54B20AB3EF3}"/>
                </a:ext>
              </a:extLst>
            </p:cNvPr>
            <p:cNvSpPr/>
            <p:nvPr/>
          </p:nvSpPr>
          <p:spPr>
            <a:xfrm>
              <a:off x="1905000" y="2057400"/>
              <a:ext cx="381000" cy="3079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a:extLst>
                <a:ext uri="{FF2B5EF4-FFF2-40B4-BE49-F238E27FC236}">
                  <a16:creationId xmlns:a16="http://schemas.microsoft.com/office/drawing/2014/main" id="{B7A7BA1F-3A96-4F65-4A6A-7D7F6A2B05B7}"/>
                </a:ext>
              </a:extLst>
            </p:cNvPr>
            <p:cNvSpPr/>
            <p:nvPr/>
          </p:nvSpPr>
          <p:spPr>
            <a:xfrm>
              <a:off x="1981200" y="3276600"/>
              <a:ext cx="381000" cy="3079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a:extLst>
                <a:ext uri="{FF2B5EF4-FFF2-40B4-BE49-F238E27FC236}">
                  <a16:creationId xmlns:a16="http://schemas.microsoft.com/office/drawing/2014/main" id="{4B94F2CD-D801-FAF4-62DA-914421297981}"/>
                </a:ext>
              </a:extLst>
            </p:cNvPr>
            <p:cNvSpPr/>
            <p:nvPr/>
          </p:nvSpPr>
          <p:spPr>
            <a:xfrm>
              <a:off x="692524" y="3200400"/>
              <a:ext cx="381000" cy="3079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spTree>
    <p:extLst>
      <p:ext uri="{BB962C8B-B14F-4D97-AF65-F5344CB8AC3E}">
        <p14:creationId xmlns:p14="http://schemas.microsoft.com/office/powerpoint/2010/main" val="447236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405B26A-162E-F68D-3823-5E2DC7FED1EC}"/>
              </a:ext>
            </a:extLst>
          </p:cNvPr>
          <p:cNvSpPr>
            <a:spLocks noGrp="1"/>
          </p:cNvSpPr>
          <p:nvPr>
            <p:ph idx="1"/>
          </p:nvPr>
        </p:nvSpPr>
        <p:spPr>
          <a:xfrm>
            <a:off x="914400" y="1266825"/>
            <a:ext cx="7772400" cy="4600575"/>
          </a:xfrm>
        </p:spPr>
        <p:txBody>
          <a:bodyPr>
            <a:normAutofit fontScale="77500" lnSpcReduction="20000"/>
          </a:bodyPr>
          <a:lstStyle/>
          <a:p>
            <a:pPr marL="0" indent="0">
              <a:buNone/>
            </a:pPr>
            <a:r>
              <a:rPr lang="en-ZA" b="1" dirty="0"/>
              <a:t>Categories</a:t>
            </a:r>
          </a:p>
          <a:p>
            <a:pPr marL="457200" indent="-457200">
              <a:buClr>
                <a:srgbClr val="7A9A01"/>
              </a:buClr>
              <a:buFont typeface="+mj-lt"/>
              <a:buAutoNum type="arabicPeriod" startAt="9"/>
            </a:pPr>
            <a:r>
              <a:rPr lang="en-ZA" dirty="0"/>
              <a:t>Printed: Internal magazines and newsletters</a:t>
            </a:r>
          </a:p>
          <a:p>
            <a:pPr marL="457200" indent="-457200">
              <a:buClr>
                <a:srgbClr val="7A9A01"/>
              </a:buClr>
              <a:buFont typeface="+mj-lt"/>
              <a:buAutoNum type="arabicPeriod" startAt="9"/>
            </a:pPr>
            <a:r>
              <a:rPr lang="en-ZA" dirty="0"/>
              <a:t>Printed: External magazines and newsletters</a:t>
            </a:r>
          </a:p>
          <a:p>
            <a:pPr marL="457200" indent="-457200">
              <a:buClr>
                <a:srgbClr val="7A9A01"/>
              </a:buClr>
              <a:buFont typeface="+mj-lt"/>
              <a:buAutoNum type="arabicPeriod" startAt="9"/>
            </a:pPr>
            <a:r>
              <a:rPr lang="en-ZA" dirty="0"/>
              <a:t>Printed: Other publications</a:t>
            </a:r>
          </a:p>
          <a:p>
            <a:pPr marL="457200" indent="-457200">
              <a:buClr>
                <a:srgbClr val="7A9A01"/>
              </a:buClr>
              <a:buFont typeface="+mj-lt"/>
              <a:buAutoNum type="arabicPeriod" startAt="9"/>
            </a:pPr>
            <a:r>
              <a:rPr lang="en-ZA" dirty="0"/>
              <a:t>Printed and  digital annual reports</a:t>
            </a:r>
          </a:p>
          <a:p>
            <a:pPr marL="457200" indent="-457200">
              <a:buClr>
                <a:srgbClr val="7A9A01"/>
              </a:buClr>
              <a:buFont typeface="+mj-lt"/>
              <a:buAutoNum type="arabicPeriod" startAt="9"/>
            </a:pPr>
            <a:r>
              <a:rPr lang="en-ZA" dirty="0"/>
              <a:t>Digital: Internal magazines and newsletters</a:t>
            </a:r>
          </a:p>
          <a:p>
            <a:pPr marL="457200" indent="-457200">
              <a:buClr>
                <a:srgbClr val="7A9A01"/>
              </a:buClr>
              <a:buFont typeface="+mj-lt"/>
              <a:buAutoNum type="arabicPeriod" startAt="9"/>
            </a:pPr>
            <a:r>
              <a:rPr lang="en-ZA" dirty="0"/>
              <a:t>Digital: External magazines and newsletters</a:t>
            </a:r>
          </a:p>
          <a:p>
            <a:pPr marL="457200" indent="-457200">
              <a:buClr>
                <a:srgbClr val="7A9A01"/>
              </a:buClr>
              <a:buFont typeface="+mj-lt"/>
              <a:buAutoNum type="arabicPeriod" startAt="9"/>
            </a:pPr>
            <a:r>
              <a:rPr lang="en-ZA" dirty="0"/>
              <a:t>Digital: Other digital channels</a:t>
            </a:r>
          </a:p>
          <a:p>
            <a:pPr marL="457200" indent="-457200">
              <a:buClr>
                <a:srgbClr val="7A9A01"/>
              </a:buClr>
              <a:buFont typeface="+mj-lt"/>
              <a:buAutoNum type="arabicPeriod" startAt="9"/>
            </a:pPr>
            <a:r>
              <a:rPr lang="en-ZA" dirty="0"/>
              <a:t>Websites</a:t>
            </a:r>
          </a:p>
          <a:p>
            <a:pPr marL="457200" indent="-457200">
              <a:buClr>
                <a:srgbClr val="7A9A01"/>
              </a:buClr>
              <a:buFont typeface="+mj-lt"/>
              <a:buAutoNum type="arabicPeriod" startAt="9"/>
            </a:pPr>
            <a:r>
              <a:rPr lang="en-ZA" dirty="0"/>
              <a:t>Mobile Apps</a:t>
            </a:r>
          </a:p>
          <a:p>
            <a:pPr marL="457200" indent="-457200">
              <a:buClr>
                <a:srgbClr val="7A9A01"/>
              </a:buClr>
              <a:buFont typeface="+mj-lt"/>
              <a:buAutoNum type="arabicPeriod" startAt="9"/>
            </a:pPr>
            <a:r>
              <a:rPr lang="en-ZA" dirty="0"/>
              <a:t>Social media</a:t>
            </a:r>
          </a:p>
          <a:p>
            <a:pPr marL="457200" indent="-457200">
              <a:buClr>
                <a:srgbClr val="7A9A01"/>
              </a:buClr>
              <a:buFont typeface="+mj-lt"/>
              <a:buAutoNum type="arabicPeriod" startAt="9"/>
            </a:pPr>
            <a:r>
              <a:rPr lang="en-ZA" dirty="0"/>
              <a:t>Events: Single and multi-day</a:t>
            </a:r>
          </a:p>
          <a:p>
            <a:pPr marL="457200" indent="-457200">
              <a:buClr>
                <a:srgbClr val="7A9A01"/>
              </a:buClr>
              <a:buFont typeface="+mj-lt"/>
              <a:buAutoNum type="arabicPeriod" startAt="9"/>
            </a:pPr>
            <a:r>
              <a:rPr lang="en-ZA" dirty="0"/>
              <a:t>Audio, visual, and audio-visual</a:t>
            </a:r>
          </a:p>
          <a:p>
            <a:endParaRPr lang="en-ZA" dirty="0"/>
          </a:p>
        </p:txBody>
      </p:sp>
      <p:pic>
        <p:nvPicPr>
          <p:cNvPr id="3" name="Picture 2">
            <a:extLst>
              <a:ext uri="{FF2B5EF4-FFF2-40B4-BE49-F238E27FC236}">
                <a16:creationId xmlns:a16="http://schemas.microsoft.com/office/drawing/2014/main" id="{7A747F67-CC12-D290-BDCD-4AB64CC88DDC}"/>
              </a:ext>
            </a:extLst>
          </p:cNvPr>
          <p:cNvPicPr>
            <a:picLocks noChangeAspect="1"/>
          </p:cNvPicPr>
          <p:nvPr/>
        </p:nvPicPr>
        <p:blipFill>
          <a:blip r:embed="rId2"/>
          <a:stretch>
            <a:fillRect/>
          </a:stretch>
        </p:blipFill>
        <p:spPr>
          <a:xfrm>
            <a:off x="323850" y="76200"/>
            <a:ext cx="4667250" cy="1190625"/>
          </a:xfrm>
          <a:prstGeom prst="rect">
            <a:avLst/>
          </a:prstGeom>
        </p:spPr>
      </p:pic>
      <p:sp>
        <p:nvSpPr>
          <p:cNvPr id="5" name="Oval 4">
            <a:extLst>
              <a:ext uri="{FF2B5EF4-FFF2-40B4-BE49-F238E27FC236}">
                <a16:creationId xmlns:a16="http://schemas.microsoft.com/office/drawing/2014/main" id="{0A97BB11-4F88-6B4B-7833-4D584357051A}"/>
              </a:ext>
            </a:extLst>
          </p:cNvPr>
          <p:cNvSpPr/>
          <p:nvPr/>
        </p:nvSpPr>
        <p:spPr>
          <a:xfrm>
            <a:off x="6096000" y="1981200"/>
            <a:ext cx="2381907" cy="2209800"/>
          </a:xfrm>
          <a:prstGeom prst="ellipse">
            <a:avLst/>
          </a:prstGeom>
          <a:no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400" b="1" dirty="0">
                <a:solidFill>
                  <a:srgbClr val="C9102E"/>
                </a:solidFill>
              </a:rPr>
              <a:t>Important!</a:t>
            </a:r>
          </a:p>
          <a:p>
            <a:pPr algn="ctr"/>
            <a:r>
              <a:rPr lang="en-ZA" sz="1400" b="1" dirty="0">
                <a:solidFill>
                  <a:srgbClr val="000000"/>
                </a:solidFill>
              </a:rPr>
              <a:t>3 pages</a:t>
            </a:r>
          </a:p>
          <a:p>
            <a:pPr algn="ctr"/>
            <a:r>
              <a:rPr lang="en-ZA" sz="1400" dirty="0">
                <a:solidFill>
                  <a:srgbClr val="000000"/>
                </a:solidFill>
              </a:rPr>
              <a:t>Work plan: 50%</a:t>
            </a:r>
          </a:p>
          <a:p>
            <a:pPr algn="ctr"/>
            <a:r>
              <a:rPr lang="en-ZA" sz="1400" dirty="0">
                <a:solidFill>
                  <a:srgbClr val="000000"/>
                </a:solidFill>
              </a:rPr>
              <a:t>Work sample: 50%</a:t>
            </a:r>
          </a:p>
          <a:p>
            <a:pPr algn="ctr"/>
            <a:r>
              <a:rPr lang="en-ZA" sz="1400" dirty="0">
                <a:solidFill>
                  <a:srgbClr val="000000"/>
                </a:solidFill>
              </a:rPr>
              <a:t>Up to 5 samples</a:t>
            </a:r>
            <a:endParaRPr lang="en-ZA" sz="1400" dirty="0"/>
          </a:p>
        </p:txBody>
      </p:sp>
    </p:spTree>
    <p:extLst>
      <p:ext uri="{BB962C8B-B14F-4D97-AF65-F5344CB8AC3E}">
        <p14:creationId xmlns:p14="http://schemas.microsoft.com/office/powerpoint/2010/main" val="3678325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CF9E7-3A3D-F54D-A41D-B6D39575B1B0}"/>
              </a:ext>
            </a:extLst>
          </p:cNvPr>
          <p:cNvSpPr>
            <a:spLocks noGrp="1"/>
          </p:cNvSpPr>
          <p:nvPr>
            <p:ph type="title"/>
          </p:nvPr>
        </p:nvSpPr>
        <p:spPr>
          <a:xfrm>
            <a:off x="594122" y="1524000"/>
            <a:ext cx="2495451" cy="3450431"/>
          </a:xfrm>
        </p:spPr>
        <p:txBody>
          <a:bodyPr>
            <a:normAutofit/>
          </a:bodyPr>
          <a:lstStyle/>
          <a:p>
            <a:pPr algn="ctr"/>
            <a:r>
              <a:rPr lang="en-US" sz="2800" dirty="0"/>
              <a:t>Entrant and project detail</a:t>
            </a:r>
          </a:p>
        </p:txBody>
      </p:sp>
      <p:sp>
        <p:nvSpPr>
          <p:cNvPr id="3" name="TextBox 2">
            <a:extLst>
              <a:ext uri="{FF2B5EF4-FFF2-40B4-BE49-F238E27FC236}">
                <a16:creationId xmlns:a16="http://schemas.microsoft.com/office/drawing/2014/main" id="{421B523F-3010-1447-8D12-D36B3E82C23E}"/>
              </a:ext>
            </a:extLst>
          </p:cNvPr>
          <p:cNvSpPr txBox="1"/>
          <p:nvPr/>
        </p:nvSpPr>
        <p:spPr>
          <a:xfrm>
            <a:off x="3429001" y="908898"/>
            <a:ext cx="5410192" cy="584775"/>
          </a:xfrm>
          <a:prstGeom prst="rect">
            <a:avLst/>
          </a:prstGeom>
          <a:noFill/>
        </p:spPr>
        <p:txBody>
          <a:bodyPr wrap="square" rtlCol="0">
            <a:spAutoFit/>
          </a:bodyPr>
          <a:lstStyle/>
          <a:p>
            <a:r>
              <a:rPr lang="en-US" sz="1600" dirty="0"/>
              <a:t>Please provide the correct detail because this is what will be used on your award</a:t>
            </a:r>
          </a:p>
        </p:txBody>
      </p:sp>
      <p:cxnSp>
        <p:nvCxnSpPr>
          <p:cNvPr id="7" name="Straight Connector 6">
            <a:extLst>
              <a:ext uri="{FF2B5EF4-FFF2-40B4-BE49-F238E27FC236}">
                <a16:creationId xmlns:a16="http://schemas.microsoft.com/office/drawing/2014/main" id="{264DDD3E-A993-EC38-3282-2777CE56B7FF}"/>
              </a:ext>
            </a:extLst>
          </p:cNvPr>
          <p:cNvCxnSpPr>
            <a:cxnSpLocks/>
          </p:cNvCxnSpPr>
          <p:nvPr/>
        </p:nvCxnSpPr>
        <p:spPr>
          <a:xfrm>
            <a:off x="3200400" y="908898"/>
            <a:ext cx="0" cy="4553088"/>
          </a:xfrm>
          <a:prstGeom prst="line">
            <a:avLst/>
          </a:prstGeom>
          <a:ln w="19050">
            <a:solidFill>
              <a:srgbClr val="7A9A01"/>
            </a:solidFill>
          </a:ln>
        </p:spPr>
        <p:style>
          <a:lnRef idx="1">
            <a:schemeClr val="accent2"/>
          </a:lnRef>
          <a:fillRef idx="0">
            <a:schemeClr val="accent2"/>
          </a:fillRef>
          <a:effectRef idx="0">
            <a:schemeClr val="accent2"/>
          </a:effectRef>
          <a:fontRef idx="minor">
            <a:schemeClr val="tx1"/>
          </a:fontRef>
        </p:style>
      </p:cxnSp>
      <p:pic>
        <p:nvPicPr>
          <p:cNvPr id="8" name="Content Placeholder 7">
            <a:extLst>
              <a:ext uri="{FF2B5EF4-FFF2-40B4-BE49-F238E27FC236}">
                <a16:creationId xmlns:a16="http://schemas.microsoft.com/office/drawing/2014/main" id="{51899E70-7A5A-6BB2-B476-7384D7A1A4E6}"/>
              </a:ext>
            </a:extLst>
          </p:cNvPr>
          <p:cNvPicPr>
            <a:picLocks noGrp="1" noChangeAspect="1"/>
          </p:cNvPicPr>
          <p:nvPr>
            <p:ph idx="1"/>
          </p:nvPr>
        </p:nvPicPr>
        <p:blipFill>
          <a:blip r:embed="rId3"/>
          <a:stretch>
            <a:fillRect/>
          </a:stretch>
        </p:blipFill>
        <p:spPr>
          <a:xfrm>
            <a:off x="3426782" y="1643947"/>
            <a:ext cx="5382138" cy="3818039"/>
          </a:xfrm>
        </p:spPr>
      </p:pic>
    </p:spTree>
    <p:extLst>
      <p:ext uri="{BB962C8B-B14F-4D97-AF65-F5344CB8AC3E}">
        <p14:creationId xmlns:p14="http://schemas.microsoft.com/office/powerpoint/2010/main" val="3388677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FEA9F43C-EEDC-0B33-D525-74EB8C2AC5F9}"/>
              </a:ext>
            </a:extLst>
          </p:cNvPr>
          <p:cNvSpPr>
            <a:spLocks noGrp="1"/>
          </p:cNvSpPr>
          <p:nvPr>
            <p:ph type="title"/>
          </p:nvPr>
        </p:nvSpPr>
        <p:spPr>
          <a:xfrm>
            <a:off x="629841" y="971551"/>
            <a:ext cx="2949178" cy="4600575"/>
          </a:xfrm>
        </p:spPr>
        <p:txBody>
          <a:bodyPr anchor="ctr">
            <a:normAutofit/>
          </a:bodyPr>
          <a:lstStyle/>
          <a:p>
            <a:r>
              <a:rPr lang="en-US" sz="2800" dirty="0"/>
              <a:t>Your work plan</a:t>
            </a:r>
          </a:p>
        </p:txBody>
      </p:sp>
      <p:sp>
        <p:nvSpPr>
          <p:cNvPr id="9" name="Rectangle 8">
            <a:extLst>
              <a:ext uri="{FF2B5EF4-FFF2-40B4-BE49-F238E27FC236}">
                <a16:creationId xmlns:a16="http://schemas.microsoft.com/office/drawing/2014/main" id="{E091BAA9-3EEA-710C-DF08-005D1E977646}"/>
              </a:ext>
            </a:extLst>
          </p:cNvPr>
          <p:cNvSpPr/>
          <p:nvPr/>
        </p:nvSpPr>
        <p:spPr>
          <a:xfrm>
            <a:off x="3886200" y="771526"/>
            <a:ext cx="4495800" cy="4800600"/>
          </a:xfrm>
          <a:prstGeom prst="rect">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9388">
              <a:spcBef>
                <a:spcPts val="600"/>
              </a:spcBef>
              <a:spcAft>
                <a:spcPts val="600"/>
              </a:spcAft>
            </a:pPr>
            <a:r>
              <a:rPr lang="en-ZA" sz="2400" dirty="0">
                <a:solidFill>
                  <a:schemeClr val="bg1"/>
                </a:solidFill>
              </a:rPr>
              <a:t>Background</a:t>
            </a:r>
          </a:p>
          <a:p>
            <a:pPr marL="179388">
              <a:spcBef>
                <a:spcPts val="600"/>
              </a:spcBef>
              <a:spcAft>
                <a:spcPts val="600"/>
              </a:spcAft>
            </a:pPr>
            <a:r>
              <a:rPr lang="en-ZA" sz="2400" dirty="0">
                <a:solidFill>
                  <a:schemeClr val="bg1"/>
                </a:solidFill>
              </a:rPr>
              <a:t>The need for the channel</a:t>
            </a:r>
          </a:p>
          <a:p>
            <a:pPr marL="179388">
              <a:spcBef>
                <a:spcPts val="600"/>
              </a:spcBef>
              <a:spcAft>
                <a:spcPts val="600"/>
              </a:spcAft>
            </a:pPr>
            <a:r>
              <a:rPr lang="en-ZA" sz="2400" dirty="0">
                <a:solidFill>
                  <a:schemeClr val="bg1"/>
                </a:solidFill>
              </a:rPr>
              <a:t>The target audience</a:t>
            </a:r>
          </a:p>
          <a:p>
            <a:pPr marL="179388">
              <a:spcBef>
                <a:spcPts val="600"/>
              </a:spcBef>
              <a:spcAft>
                <a:spcPts val="600"/>
              </a:spcAft>
            </a:pPr>
            <a:r>
              <a:rPr lang="en-ZA" sz="2400" dirty="0">
                <a:solidFill>
                  <a:schemeClr val="bg1"/>
                </a:solidFill>
              </a:rPr>
              <a:t>Goal and objectives</a:t>
            </a:r>
          </a:p>
          <a:p>
            <a:pPr marL="179388">
              <a:spcBef>
                <a:spcPts val="600"/>
              </a:spcBef>
              <a:spcAft>
                <a:spcPts val="600"/>
              </a:spcAft>
            </a:pPr>
            <a:r>
              <a:rPr lang="en-ZA" sz="2400" dirty="0">
                <a:solidFill>
                  <a:schemeClr val="bg1"/>
                </a:solidFill>
              </a:rPr>
              <a:t>The strategic approach</a:t>
            </a:r>
          </a:p>
          <a:p>
            <a:pPr marL="179388">
              <a:spcBef>
                <a:spcPts val="600"/>
              </a:spcBef>
              <a:spcAft>
                <a:spcPts val="600"/>
              </a:spcAft>
            </a:pPr>
            <a:r>
              <a:rPr lang="en-ZA" sz="2400" dirty="0">
                <a:solidFill>
                  <a:schemeClr val="bg1"/>
                </a:solidFill>
              </a:rPr>
              <a:t>The implementation process</a:t>
            </a:r>
          </a:p>
          <a:p>
            <a:pPr marL="179388">
              <a:spcBef>
                <a:spcPts val="600"/>
              </a:spcBef>
              <a:spcAft>
                <a:spcPts val="600"/>
              </a:spcAft>
            </a:pPr>
            <a:r>
              <a:rPr lang="en-ZA" sz="2400" dirty="0">
                <a:solidFill>
                  <a:schemeClr val="bg1"/>
                </a:solidFill>
              </a:rPr>
              <a:t>Measurement and evaluation</a:t>
            </a:r>
          </a:p>
        </p:txBody>
      </p:sp>
    </p:spTree>
    <p:extLst>
      <p:ext uri="{BB962C8B-B14F-4D97-AF65-F5344CB8AC3E}">
        <p14:creationId xmlns:p14="http://schemas.microsoft.com/office/powerpoint/2010/main" val="2350426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EF050666-DE57-8EAF-F704-C4A5CAC399A0}"/>
              </a:ext>
            </a:extLst>
          </p:cNvPr>
          <p:cNvGraphicFramePr>
            <a:graphicFrameLocks noGrp="1"/>
          </p:cNvGraphicFramePr>
          <p:nvPr>
            <p:extLst>
              <p:ext uri="{D42A27DB-BD31-4B8C-83A1-F6EECF244321}">
                <p14:modId xmlns:p14="http://schemas.microsoft.com/office/powerpoint/2010/main" val="1198759152"/>
              </p:ext>
            </p:extLst>
          </p:nvPr>
        </p:nvGraphicFramePr>
        <p:xfrm>
          <a:off x="723900" y="1219201"/>
          <a:ext cx="7696200" cy="2305050"/>
        </p:xfrm>
        <a:graphic>
          <a:graphicData uri="http://schemas.openxmlformats.org/drawingml/2006/table">
            <a:tbl>
              <a:tblPr>
                <a:tableStyleId>{C083E6E3-FA7D-4D7B-A595-EF9225AFEA82}</a:tableStyleId>
              </a:tblPr>
              <a:tblGrid>
                <a:gridCol w="7696200">
                  <a:extLst>
                    <a:ext uri="{9D8B030D-6E8A-4147-A177-3AD203B41FA5}">
                      <a16:colId xmlns:a16="http://schemas.microsoft.com/office/drawing/2014/main" val="3901328945"/>
                    </a:ext>
                  </a:extLst>
                </a:gridCol>
              </a:tblGrid>
              <a:tr h="930267">
                <a:tc>
                  <a:txBody>
                    <a:bodyPr/>
                    <a:lstStyle/>
                    <a:p>
                      <a:pPr marL="0" indent="0" algn="just" fontAlgn="ctr">
                        <a:buNone/>
                      </a:pPr>
                      <a:endParaRPr lang="en-ZA" sz="2000" b="1" u="none" strike="noStrike" dirty="0">
                        <a:effectLst/>
                      </a:endParaRPr>
                    </a:p>
                    <a:p>
                      <a:pPr marL="0" indent="0" algn="just" fontAlgn="ctr">
                        <a:buNone/>
                        <a:tabLst>
                          <a:tab pos="358775" algn="l"/>
                        </a:tabLst>
                      </a:pPr>
                      <a:r>
                        <a:rPr lang="en-ZA" sz="2000" b="1" u="none" strike="noStrike" dirty="0">
                          <a:effectLst/>
                        </a:rPr>
                        <a:t>1. 	Background</a:t>
                      </a:r>
                    </a:p>
                    <a:p>
                      <a:pPr marL="0" indent="0" algn="just" fontAlgn="ctr">
                        <a:buNone/>
                      </a:pPr>
                      <a:endParaRPr lang="en-ZA" sz="1800" b="1" u="none" strike="noStrike" dirty="0">
                        <a:effectLst/>
                      </a:endParaRPr>
                    </a:p>
                    <a:p>
                      <a:pPr marL="0" marR="0" lvl="0" indent="0" algn="just" defTabSz="914400" rtl="0" eaLnBrk="1" fontAlgn="ctr" latinLnBrk="0" hangingPunct="1">
                        <a:lnSpc>
                          <a:spcPct val="100000"/>
                        </a:lnSpc>
                        <a:spcBef>
                          <a:spcPts val="0"/>
                        </a:spcBef>
                        <a:spcAft>
                          <a:spcPts val="0"/>
                        </a:spcAft>
                        <a:buClrTx/>
                        <a:buSzTx/>
                        <a:buFontTx/>
                        <a:buNone/>
                        <a:tabLst>
                          <a:tab pos="358775" algn="l"/>
                        </a:tabLst>
                        <a:defRPr/>
                      </a:pPr>
                      <a:r>
                        <a:rPr lang="en-US" sz="1800" u="none" strike="noStrike" dirty="0">
                          <a:effectLst/>
                        </a:rPr>
                        <a:t>	To what extent did the entrant: </a:t>
                      </a:r>
                      <a:endParaRPr lang="en-US" sz="1800" b="0" u="none" strike="noStrike" dirty="0">
                        <a:solidFill>
                          <a:srgbClr val="000000"/>
                        </a:solidFill>
                        <a:effectLst/>
                      </a:endParaRPr>
                    </a:p>
                    <a:p>
                      <a:pPr marL="0" indent="0" algn="just" fontAlgn="ctr">
                        <a:buNone/>
                      </a:pPr>
                      <a:endParaRPr lang="en-ZA" sz="2000" b="1" u="none" strike="noStrike" dirty="0">
                        <a:effectLst/>
                        <a:latin typeface="+mn-lt"/>
                      </a:endParaRPr>
                    </a:p>
                  </a:txBody>
                  <a:tcPr marL="9525" marR="9525" marT="9525" marB="0" anchor="ctr">
                    <a:lnB w="12700" cap="flat" cmpd="sng" algn="ctr">
                      <a:solidFill>
                        <a:srgbClr val="7A9A01"/>
                      </a:solidFill>
                      <a:prstDash val="solid"/>
                      <a:round/>
                      <a:headEnd type="none" w="med" len="med"/>
                      <a:tailEnd type="none" w="med" len="med"/>
                    </a:lnB>
                  </a:tcPr>
                </a:tc>
                <a:extLst>
                  <a:ext uri="{0D108BD9-81ED-4DB2-BD59-A6C34878D82A}">
                    <a16:rowId xmlns:a16="http://schemas.microsoft.com/office/drawing/2014/main" val="192349605"/>
                  </a:ext>
                </a:extLst>
              </a:tr>
              <a:tr h="525908">
                <a:tc>
                  <a:txBody>
                    <a:bodyPr/>
                    <a:lstStyle/>
                    <a:p>
                      <a:pPr algn="l" fontAlgn="ctr">
                        <a:tabLst>
                          <a:tab pos="358775" algn="l"/>
                        </a:tabLst>
                      </a:pPr>
                      <a:endParaRPr lang="en-US" sz="1800" b="0" u="none" strike="noStrike" dirty="0">
                        <a:solidFill>
                          <a:srgbClr val="000000"/>
                        </a:solidFill>
                        <a:effectLst/>
                      </a:endParaRPr>
                    </a:p>
                    <a:p>
                      <a:pPr marL="342900" indent="-342900" algn="l" fontAlgn="ctr">
                        <a:buAutoNum type="arabicPeriod"/>
                        <a:tabLst>
                          <a:tab pos="358775" algn="l"/>
                        </a:tabLst>
                      </a:pPr>
                      <a:r>
                        <a:rPr lang="en-US" sz="1800" b="0" u="none" strike="noStrike" dirty="0">
                          <a:solidFill>
                            <a:srgbClr val="000000"/>
                          </a:solidFill>
                          <a:effectLst/>
                        </a:rPr>
                        <a:t>Explain the </a:t>
                      </a:r>
                      <a:r>
                        <a:rPr lang="en-US" sz="1800" b="0" u="none" strike="noStrike" dirty="0" err="1">
                          <a:solidFill>
                            <a:srgbClr val="000000"/>
                          </a:solidFill>
                          <a:effectLst/>
                        </a:rPr>
                        <a:t>organisation</a:t>
                      </a:r>
                      <a:r>
                        <a:rPr lang="en-US" sz="1800" b="0" u="none" strike="noStrike" dirty="0">
                          <a:solidFill>
                            <a:srgbClr val="000000"/>
                          </a:solidFill>
                          <a:effectLst/>
                        </a:rPr>
                        <a:t> and the context for the entry</a:t>
                      </a:r>
                    </a:p>
                    <a:p>
                      <a:pPr marL="342900" indent="-342900" algn="l" fontAlgn="ctr">
                        <a:buAutoNum type="arabicPeriod"/>
                        <a:tabLst>
                          <a:tab pos="358775" algn="l"/>
                        </a:tabLst>
                      </a:pPr>
                      <a:endParaRPr lang="en-US" sz="1800" b="0" i="0" u="none" strike="noStrike" dirty="0">
                        <a:solidFill>
                          <a:srgbClr val="000000"/>
                        </a:solidFill>
                        <a:effectLst/>
                        <a:latin typeface="+mn-lt"/>
                      </a:endParaRPr>
                    </a:p>
                  </a:txBody>
                  <a:tcPr marL="9525" marR="9525" marT="9525" marB="0" anchor="ctr">
                    <a:lnT w="12700" cap="flat" cmpd="sng" algn="ctr">
                      <a:solidFill>
                        <a:srgbClr val="7A9A01"/>
                      </a:solidFill>
                      <a:prstDash val="solid"/>
                      <a:round/>
                      <a:headEnd type="none" w="med" len="med"/>
                      <a:tailEnd type="none" w="med" len="med"/>
                    </a:lnT>
                  </a:tcPr>
                </a:tc>
                <a:extLst>
                  <a:ext uri="{0D108BD9-81ED-4DB2-BD59-A6C34878D82A}">
                    <a16:rowId xmlns:a16="http://schemas.microsoft.com/office/drawing/2014/main" val="1878698220"/>
                  </a:ext>
                </a:extLst>
              </a:tr>
            </a:tbl>
          </a:graphicData>
        </a:graphic>
      </p:graphicFrame>
    </p:spTree>
    <p:extLst>
      <p:ext uri="{BB962C8B-B14F-4D97-AF65-F5344CB8AC3E}">
        <p14:creationId xmlns:p14="http://schemas.microsoft.com/office/powerpoint/2010/main" val="2885438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AA09FB5-CE86-3919-32BD-A80A8E6CE790}"/>
              </a:ext>
            </a:extLst>
          </p:cNvPr>
          <p:cNvSpPr>
            <a:spLocks noGrp="1"/>
          </p:cNvSpPr>
          <p:nvPr>
            <p:ph type="title"/>
          </p:nvPr>
        </p:nvSpPr>
        <p:spPr>
          <a:xfrm>
            <a:off x="457200" y="373848"/>
            <a:ext cx="8229600" cy="845352"/>
          </a:xfrm>
        </p:spPr>
        <p:txBody>
          <a:bodyPr anchor="ctr">
            <a:normAutofit/>
          </a:bodyPr>
          <a:lstStyle/>
          <a:p>
            <a:r>
              <a:rPr lang="en-US" dirty="0"/>
              <a:t>The background</a:t>
            </a:r>
          </a:p>
        </p:txBody>
      </p:sp>
      <p:graphicFrame>
        <p:nvGraphicFramePr>
          <p:cNvPr id="10" name="Table 9">
            <a:extLst>
              <a:ext uri="{FF2B5EF4-FFF2-40B4-BE49-F238E27FC236}">
                <a16:creationId xmlns:a16="http://schemas.microsoft.com/office/drawing/2014/main" id="{9F438478-0532-0419-5C1A-A0C8A955C321}"/>
              </a:ext>
            </a:extLst>
          </p:cNvPr>
          <p:cNvGraphicFramePr>
            <a:graphicFrameLocks noGrp="1"/>
          </p:cNvGraphicFramePr>
          <p:nvPr>
            <p:extLst>
              <p:ext uri="{D42A27DB-BD31-4B8C-83A1-F6EECF244321}">
                <p14:modId xmlns:p14="http://schemas.microsoft.com/office/powerpoint/2010/main" val="2193640253"/>
              </p:ext>
            </p:extLst>
          </p:nvPr>
        </p:nvGraphicFramePr>
        <p:xfrm>
          <a:off x="533400" y="1371600"/>
          <a:ext cx="8077200" cy="845352"/>
        </p:xfrm>
        <a:graphic>
          <a:graphicData uri="http://schemas.openxmlformats.org/drawingml/2006/table">
            <a:tbl>
              <a:tblPr firstRow="1" bandRow="1">
                <a:tableStyleId>{21E4AEA4-8DFA-4A89-87EB-49C32662AFE0}</a:tableStyleId>
              </a:tblPr>
              <a:tblGrid>
                <a:gridCol w="2180844">
                  <a:extLst>
                    <a:ext uri="{9D8B030D-6E8A-4147-A177-3AD203B41FA5}">
                      <a16:colId xmlns:a16="http://schemas.microsoft.com/office/drawing/2014/main" val="1927701906"/>
                    </a:ext>
                  </a:extLst>
                </a:gridCol>
                <a:gridCol w="5896356">
                  <a:extLst>
                    <a:ext uri="{9D8B030D-6E8A-4147-A177-3AD203B41FA5}">
                      <a16:colId xmlns:a16="http://schemas.microsoft.com/office/drawing/2014/main" val="3666140165"/>
                    </a:ext>
                  </a:extLst>
                </a:gridCol>
              </a:tblGrid>
              <a:tr h="845352">
                <a:tc>
                  <a:txBody>
                    <a:bodyPr/>
                    <a:lstStyle/>
                    <a:p>
                      <a:pPr algn="ctr"/>
                      <a:r>
                        <a:rPr lang="en-US" sz="2400" b="0" dirty="0"/>
                        <a:t>Tell</a:t>
                      </a:r>
                      <a:endParaRPr lang="en-ZA" sz="2000" b="0" dirty="0"/>
                    </a:p>
                  </a:txBody>
                  <a:tcPr anchor="ctr">
                    <a:solidFill>
                      <a:srgbClr val="7A9A0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Tell your story! </a:t>
                      </a:r>
                    </a:p>
                  </a:txBody>
                  <a:tcPr anchor="ctr">
                    <a:solidFill>
                      <a:srgbClr val="7A9A01">
                        <a:alpha val="20000"/>
                      </a:srgbClr>
                    </a:solidFill>
                  </a:tcPr>
                </a:tc>
                <a:extLst>
                  <a:ext uri="{0D108BD9-81ED-4DB2-BD59-A6C34878D82A}">
                    <a16:rowId xmlns:a16="http://schemas.microsoft.com/office/drawing/2014/main" val="4210353462"/>
                  </a:ext>
                </a:extLst>
              </a:tr>
            </a:tbl>
          </a:graphicData>
        </a:graphic>
      </p:graphicFrame>
      <p:graphicFrame>
        <p:nvGraphicFramePr>
          <p:cNvPr id="11" name="Table 10">
            <a:extLst>
              <a:ext uri="{FF2B5EF4-FFF2-40B4-BE49-F238E27FC236}">
                <a16:creationId xmlns:a16="http://schemas.microsoft.com/office/drawing/2014/main" id="{B560366A-1D30-9FD4-880C-5F283332DE95}"/>
              </a:ext>
            </a:extLst>
          </p:cNvPr>
          <p:cNvGraphicFramePr>
            <a:graphicFrameLocks noGrp="1"/>
          </p:cNvGraphicFramePr>
          <p:nvPr>
            <p:extLst>
              <p:ext uri="{D42A27DB-BD31-4B8C-83A1-F6EECF244321}">
                <p14:modId xmlns:p14="http://schemas.microsoft.com/office/powerpoint/2010/main" val="2974238918"/>
              </p:ext>
            </p:extLst>
          </p:nvPr>
        </p:nvGraphicFramePr>
        <p:xfrm>
          <a:off x="533400" y="2398597"/>
          <a:ext cx="8077200" cy="845352"/>
        </p:xfrm>
        <a:graphic>
          <a:graphicData uri="http://schemas.openxmlformats.org/drawingml/2006/table">
            <a:tbl>
              <a:tblPr firstRow="1" bandRow="1">
                <a:tableStyleId>{21E4AEA4-8DFA-4A89-87EB-49C32662AFE0}</a:tableStyleId>
              </a:tblPr>
              <a:tblGrid>
                <a:gridCol w="2180844">
                  <a:extLst>
                    <a:ext uri="{9D8B030D-6E8A-4147-A177-3AD203B41FA5}">
                      <a16:colId xmlns:a16="http://schemas.microsoft.com/office/drawing/2014/main" val="1927701906"/>
                    </a:ext>
                  </a:extLst>
                </a:gridCol>
                <a:gridCol w="5896356">
                  <a:extLst>
                    <a:ext uri="{9D8B030D-6E8A-4147-A177-3AD203B41FA5}">
                      <a16:colId xmlns:a16="http://schemas.microsoft.com/office/drawing/2014/main" val="3666140165"/>
                    </a:ext>
                  </a:extLst>
                </a:gridCol>
              </a:tblGrid>
              <a:tr h="845352">
                <a:tc>
                  <a:txBody>
                    <a:bodyPr/>
                    <a:lstStyle/>
                    <a:p>
                      <a:pPr algn="ctr"/>
                      <a:r>
                        <a:rPr lang="en-US" sz="2400" b="0" dirty="0">
                          <a:solidFill>
                            <a:schemeClr val="bg1"/>
                          </a:solidFill>
                        </a:rPr>
                        <a:t>Grab</a:t>
                      </a:r>
                      <a:endParaRPr lang="en-ZA" sz="2400" b="0" dirty="0">
                        <a:solidFill>
                          <a:schemeClr val="bg1"/>
                        </a:solidFill>
                      </a:endParaRPr>
                    </a:p>
                  </a:txBody>
                  <a:tcPr anchor="ctr">
                    <a:solidFill>
                      <a:srgbClr val="7A9A01"/>
                    </a:solidFill>
                  </a:tcPr>
                </a:tc>
                <a:tc>
                  <a:txBody>
                    <a:bodyPr/>
                    <a:lstStyle/>
                    <a:p>
                      <a:pPr lvl="0"/>
                      <a:r>
                        <a:rPr lang="en-US" sz="2000" b="0" dirty="0">
                          <a:solidFill>
                            <a:schemeClr val="tx1"/>
                          </a:solidFill>
                        </a:rPr>
                        <a:t>Grab the attention of the evaluator</a:t>
                      </a:r>
                    </a:p>
                  </a:txBody>
                  <a:tcPr anchor="ctr">
                    <a:solidFill>
                      <a:srgbClr val="7A9A01">
                        <a:alpha val="20000"/>
                      </a:srgbClr>
                    </a:solidFill>
                  </a:tcPr>
                </a:tc>
                <a:extLst>
                  <a:ext uri="{0D108BD9-81ED-4DB2-BD59-A6C34878D82A}">
                    <a16:rowId xmlns:a16="http://schemas.microsoft.com/office/drawing/2014/main" val="4210353462"/>
                  </a:ext>
                </a:extLst>
              </a:tr>
            </a:tbl>
          </a:graphicData>
        </a:graphic>
      </p:graphicFrame>
      <p:graphicFrame>
        <p:nvGraphicFramePr>
          <p:cNvPr id="13" name="Table 12">
            <a:extLst>
              <a:ext uri="{FF2B5EF4-FFF2-40B4-BE49-F238E27FC236}">
                <a16:creationId xmlns:a16="http://schemas.microsoft.com/office/drawing/2014/main" id="{247BF126-9DE1-E891-B66E-BF74BB254BAE}"/>
              </a:ext>
            </a:extLst>
          </p:cNvPr>
          <p:cNvGraphicFramePr>
            <a:graphicFrameLocks noGrp="1"/>
          </p:cNvGraphicFramePr>
          <p:nvPr>
            <p:extLst>
              <p:ext uri="{D42A27DB-BD31-4B8C-83A1-F6EECF244321}">
                <p14:modId xmlns:p14="http://schemas.microsoft.com/office/powerpoint/2010/main" val="2351583784"/>
              </p:ext>
            </p:extLst>
          </p:nvPr>
        </p:nvGraphicFramePr>
        <p:xfrm>
          <a:off x="533400" y="3425594"/>
          <a:ext cx="8077200" cy="1005840"/>
        </p:xfrm>
        <a:graphic>
          <a:graphicData uri="http://schemas.openxmlformats.org/drawingml/2006/table">
            <a:tbl>
              <a:tblPr firstRow="1" bandRow="1">
                <a:tableStyleId>{21E4AEA4-8DFA-4A89-87EB-49C32662AFE0}</a:tableStyleId>
              </a:tblPr>
              <a:tblGrid>
                <a:gridCol w="2180844">
                  <a:extLst>
                    <a:ext uri="{9D8B030D-6E8A-4147-A177-3AD203B41FA5}">
                      <a16:colId xmlns:a16="http://schemas.microsoft.com/office/drawing/2014/main" val="1927701906"/>
                    </a:ext>
                  </a:extLst>
                </a:gridCol>
                <a:gridCol w="5896356">
                  <a:extLst>
                    <a:ext uri="{9D8B030D-6E8A-4147-A177-3AD203B41FA5}">
                      <a16:colId xmlns:a16="http://schemas.microsoft.com/office/drawing/2014/main" val="3666140165"/>
                    </a:ext>
                  </a:extLst>
                </a:gridCol>
              </a:tblGrid>
              <a:tr h="8453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bg1"/>
                          </a:solidFill>
                        </a:rPr>
                        <a:t>Provide</a:t>
                      </a:r>
                      <a:endParaRPr lang="en-ZA" sz="2000" b="0" dirty="0">
                        <a:solidFill>
                          <a:schemeClr val="bg1"/>
                        </a:solidFill>
                      </a:endParaRPr>
                    </a:p>
                  </a:txBody>
                  <a:tcPr anchor="ctr">
                    <a:solidFill>
                      <a:srgbClr val="7A9A01"/>
                    </a:solidFill>
                  </a:tcPr>
                </a:tc>
                <a:tc>
                  <a:txBody>
                    <a:bodyPr/>
                    <a:lstStyle/>
                    <a:p>
                      <a:pPr lvl="0"/>
                      <a:r>
                        <a:rPr lang="en-US" sz="2000" b="0" dirty="0">
                          <a:solidFill>
                            <a:schemeClr val="tx1"/>
                          </a:solidFill>
                        </a:rPr>
                        <a:t>Provide information relevant to the project about the institution and the environment in which the institution functions</a:t>
                      </a:r>
                    </a:p>
                  </a:txBody>
                  <a:tcPr anchor="ctr">
                    <a:solidFill>
                      <a:srgbClr val="7A9A01">
                        <a:alpha val="20000"/>
                      </a:srgbClr>
                    </a:solidFill>
                  </a:tcPr>
                </a:tc>
                <a:extLst>
                  <a:ext uri="{0D108BD9-81ED-4DB2-BD59-A6C34878D82A}">
                    <a16:rowId xmlns:a16="http://schemas.microsoft.com/office/drawing/2014/main" val="4210353462"/>
                  </a:ext>
                </a:extLst>
              </a:tr>
            </a:tbl>
          </a:graphicData>
        </a:graphic>
      </p:graphicFrame>
      <p:graphicFrame>
        <p:nvGraphicFramePr>
          <p:cNvPr id="14" name="Table 13">
            <a:extLst>
              <a:ext uri="{FF2B5EF4-FFF2-40B4-BE49-F238E27FC236}">
                <a16:creationId xmlns:a16="http://schemas.microsoft.com/office/drawing/2014/main" id="{25EE0BE9-B776-BB87-64AC-69B131C122E3}"/>
              </a:ext>
            </a:extLst>
          </p:cNvPr>
          <p:cNvGraphicFramePr>
            <a:graphicFrameLocks noGrp="1"/>
          </p:cNvGraphicFramePr>
          <p:nvPr>
            <p:extLst>
              <p:ext uri="{D42A27DB-BD31-4B8C-83A1-F6EECF244321}">
                <p14:modId xmlns:p14="http://schemas.microsoft.com/office/powerpoint/2010/main" val="354216575"/>
              </p:ext>
            </p:extLst>
          </p:nvPr>
        </p:nvGraphicFramePr>
        <p:xfrm>
          <a:off x="533400" y="4613079"/>
          <a:ext cx="8077200" cy="845352"/>
        </p:xfrm>
        <a:graphic>
          <a:graphicData uri="http://schemas.openxmlformats.org/drawingml/2006/table">
            <a:tbl>
              <a:tblPr firstRow="1" bandRow="1">
                <a:tableStyleId>{21E4AEA4-8DFA-4A89-87EB-49C32662AFE0}</a:tableStyleId>
              </a:tblPr>
              <a:tblGrid>
                <a:gridCol w="2180844">
                  <a:extLst>
                    <a:ext uri="{9D8B030D-6E8A-4147-A177-3AD203B41FA5}">
                      <a16:colId xmlns:a16="http://schemas.microsoft.com/office/drawing/2014/main" val="1927701906"/>
                    </a:ext>
                  </a:extLst>
                </a:gridCol>
                <a:gridCol w="5896356">
                  <a:extLst>
                    <a:ext uri="{9D8B030D-6E8A-4147-A177-3AD203B41FA5}">
                      <a16:colId xmlns:a16="http://schemas.microsoft.com/office/drawing/2014/main" val="3666140165"/>
                    </a:ext>
                  </a:extLst>
                </a:gridCol>
              </a:tblGrid>
              <a:tr h="8453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bg1"/>
                          </a:solidFill>
                        </a:rPr>
                        <a:t>Imagine</a:t>
                      </a:r>
                      <a:endParaRPr lang="en-ZA" sz="2000" b="0" dirty="0">
                        <a:solidFill>
                          <a:schemeClr val="bg1"/>
                        </a:solidFill>
                      </a:endParaRPr>
                    </a:p>
                  </a:txBody>
                  <a:tcPr anchor="ctr">
                    <a:solidFill>
                      <a:srgbClr val="7A9A01"/>
                    </a:solidFill>
                  </a:tcPr>
                </a:tc>
                <a:tc>
                  <a:txBody>
                    <a:bodyPr/>
                    <a:lstStyle/>
                    <a:p>
                      <a:pPr lvl="0"/>
                      <a:r>
                        <a:rPr lang="en-US" sz="2000" b="0" dirty="0">
                          <a:solidFill>
                            <a:schemeClr val="tx1"/>
                          </a:solidFill>
                        </a:rPr>
                        <a:t>Imagine that the evaluator is from Mars!</a:t>
                      </a:r>
                    </a:p>
                  </a:txBody>
                  <a:tcPr anchor="ctr">
                    <a:solidFill>
                      <a:srgbClr val="7A9A01">
                        <a:alpha val="20000"/>
                      </a:srgbClr>
                    </a:solidFill>
                  </a:tcPr>
                </a:tc>
                <a:extLst>
                  <a:ext uri="{0D108BD9-81ED-4DB2-BD59-A6C34878D82A}">
                    <a16:rowId xmlns:a16="http://schemas.microsoft.com/office/drawing/2014/main" val="4210353462"/>
                  </a:ext>
                </a:extLst>
              </a:tr>
            </a:tbl>
          </a:graphicData>
        </a:graphic>
      </p:graphicFrame>
    </p:spTree>
    <p:extLst>
      <p:ext uri="{BB962C8B-B14F-4D97-AF65-F5344CB8AC3E}">
        <p14:creationId xmlns:p14="http://schemas.microsoft.com/office/powerpoint/2010/main" val="2127642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EF050666-DE57-8EAF-F704-C4A5CAC399A0}"/>
              </a:ext>
            </a:extLst>
          </p:cNvPr>
          <p:cNvGraphicFramePr>
            <a:graphicFrameLocks noGrp="1"/>
          </p:cNvGraphicFramePr>
          <p:nvPr>
            <p:extLst>
              <p:ext uri="{D42A27DB-BD31-4B8C-83A1-F6EECF244321}">
                <p14:modId xmlns:p14="http://schemas.microsoft.com/office/powerpoint/2010/main" val="3040172991"/>
              </p:ext>
            </p:extLst>
          </p:nvPr>
        </p:nvGraphicFramePr>
        <p:xfrm>
          <a:off x="723900" y="1219200"/>
          <a:ext cx="7696200" cy="3987165"/>
        </p:xfrm>
        <a:graphic>
          <a:graphicData uri="http://schemas.openxmlformats.org/drawingml/2006/table">
            <a:tbl>
              <a:tblPr>
                <a:tableStyleId>{C083E6E3-FA7D-4D7B-A595-EF9225AFEA82}</a:tableStyleId>
              </a:tblPr>
              <a:tblGrid>
                <a:gridCol w="7696200">
                  <a:extLst>
                    <a:ext uri="{9D8B030D-6E8A-4147-A177-3AD203B41FA5}">
                      <a16:colId xmlns:a16="http://schemas.microsoft.com/office/drawing/2014/main" val="3901328945"/>
                    </a:ext>
                  </a:extLst>
                </a:gridCol>
              </a:tblGrid>
              <a:tr h="838200">
                <a:tc>
                  <a:txBody>
                    <a:bodyPr/>
                    <a:lstStyle/>
                    <a:p>
                      <a:pPr marL="0" indent="0" algn="just" fontAlgn="ctr">
                        <a:buNone/>
                      </a:pPr>
                      <a:endParaRPr lang="en-ZA" sz="2000" b="1" u="none" strike="noStrike" dirty="0">
                        <a:effectLst/>
                      </a:endParaRPr>
                    </a:p>
                    <a:p>
                      <a:pPr marL="0" indent="0" algn="just" fontAlgn="ctr">
                        <a:buNone/>
                        <a:tabLst>
                          <a:tab pos="358775" algn="l"/>
                        </a:tabLst>
                      </a:pPr>
                      <a:r>
                        <a:rPr lang="en-ZA" sz="2000" b="1" u="none" strike="noStrike" dirty="0">
                          <a:effectLst/>
                        </a:rPr>
                        <a:t>2. 	The need for the project</a:t>
                      </a:r>
                    </a:p>
                    <a:p>
                      <a:pPr marL="0" indent="0" algn="just" fontAlgn="ctr">
                        <a:buNone/>
                      </a:pPr>
                      <a:endParaRPr lang="en-ZA" sz="1800" b="1" u="none" strike="noStrike" dirty="0">
                        <a:effectLst/>
                      </a:endParaRPr>
                    </a:p>
                    <a:p>
                      <a:pPr marL="0" marR="0" lvl="0" indent="0" algn="just" defTabSz="914400" rtl="0" eaLnBrk="1" fontAlgn="ctr" latinLnBrk="0" hangingPunct="1">
                        <a:lnSpc>
                          <a:spcPct val="100000"/>
                        </a:lnSpc>
                        <a:spcBef>
                          <a:spcPts val="0"/>
                        </a:spcBef>
                        <a:spcAft>
                          <a:spcPts val="0"/>
                        </a:spcAft>
                        <a:buClrTx/>
                        <a:buSzTx/>
                        <a:buFontTx/>
                        <a:buNone/>
                        <a:tabLst>
                          <a:tab pos="358775" algn="l"/>
                        </a:tabLst>
                        <a:defRPr/>
                      </a:pPr>
                      <a:r>
                        <a:rPr lang="en-US" sz="1800" u="none" strike="noStrike" dirty="0">
                          <a:effectLst/>
                        </a:rPr>
                        <a:t>	To what extent did the entrant: </a:t>
                      </a:r>
                      <a:endParaRPr lang="en-US" sz="1800" b="0" u="none" strike="noStrike" dirty="0">
                        <a:solidFill>
                          <a:srgbClr val="000000"/>
                        </a:solidFill>
                        <a:effectLst/>
                      </a:endParaRPr>
                    </a:p>
                    <a:p>
                      <a:pPr marL="0" indent="0" algn="just" fontAlgn="ctr">
                        <a:buNone/>
                      </a:pPr>
                      <a:endParaRPr lang="en-ZA" sz="2000" b="1" u="none" strike="noStrike" dirty="0">
                        <a:effectLst/>
                        <a:latin typeface="+mn-lt"/>
                      </a:endParaRPr>
                    </a:p>
                  </a:txBody>
                  <a:tcPr marL="9525" marR="9525" marT="9525" marB="0" anchor="ctr">
                    <a:lnB w="12700" cap="flat" cmpd="sng" algn="ctr">
                      <a:solidFill>
                        <a:srgbClr val="7A9A01"/>
                      </a:solidFill>
                      <a:prstDash val="solid"/>
                      <a:round/>
                      <a:headEnd type="none" w="med" len="med"/>
                      <a:tailEnd type="none" w="med" len="med"/>
                    </a:lnB>
                  </a:tcPr>
                </a:tc>
                <a:extLst>
                  <a:ext uri="{0D108BD9-81ED-4DB2-BD59-A6C34878D82A}">
                    <a16:rowId xmlns:a16="http://schemas.microsoft.com/office/drawing/2014/main" val="192349605"/>
                  </a:ext>
                </a:extLst>
              </a:tr>
              <a:tr h="838200">
                <a:tc>
                  <a:txBody>
                    <a:bodyPr/>
                    <a:lstStyle/>
                    <a:p>
                      <a:pPr marL="355600" indent="-355600" algn="l" fontAlgn="ctr">
                        <a:tabLst>
                          <a:tab pos="358775" algn="l"/>
                        </a:tabLst>
                      </a:pPr>
                      <a:r>
                        <a:rPr lang="en-US" sz="1800" b="0" u="none" strike="noStrike" dirty="0">
                          <a:solidFill>
                            <a:srgbClr val="000000"/>
                          </a:solidFill>
                          <a:effectLst/>
                        </a:rPr>
                        <a:t>1. 	Link the strategy and needs of the institution with the channel entered</a:t>
                      </a:r>
                      <a:endParaRPr lang="en-US" sz="1800" b="0" i="0" u="none" strike="noStrike" dirty="0">
                        <a:solidFill>
                          <a:srgbClr val="000000"/>
                        </a:solidFill>
                        <a:effectLst/>
                        <a:latin typeface="+mn-lt"/>
                      </a:endParaRPr>
                    </a:p>
                  </a:txBody>
                  <a:tcPr marL="9525" marR="9525" marT="9525" marB="0" anchor="ctr">
                    <a:lnT w="12700" cap="flat" cmpd="sng" algn="ctr">
                      <a:solidFill>
                        <a:srgbClr val="7A9A01"/>
                      </a:solidFill>
                      <a:prstDash val="solid"/>
                      <a:round/>
                      <a:headEnd type="none" w="med" len="med"/>
                      <a:tailEnd type="none" w="med" len="med"/>
                    </a:lnT>
                  </a:tcPr>
                </a:tc>
                <a:extLst>
                  <a:ext uri="{0D108BD9-81ED-4DB2-BD59-A6C34878D82A}">
                    <a16:rowId xmlns:a16="http://schemas.microsoft.com/office/drawing/2014/main" val="1878698220"/>
                  </a:ext>
                </a:extLst>
              </a:tr>
              <a:tr h="838200">
                <a:tc>
                  <a:txBody>
                    <a:bodyPr/>
                    <a:lstStyle/>
                    <a:p>
                      <a:pPr marL="358775" indent="-358775" algn="l" fontAlgn="ctr"/>
                      <a:r>
                        <a:rPr lang="en-US" sz="1800" b="0" u="none" strike="noStrike" dirty="0">
                          <a:solidFill>
                            <a:srgbClr val="000000"/>
                          </a:solidFill>
                          <a:effectLst/>
                        </a:rPr>
                        <a:t>2. 	Explain how the channel solved a problem, filled a need, or helped to leverage an opportunity</a:t>
                      </a:r>
                      <a:endParaRPr lang="en-US" sz="18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830290948"/>
                  </a:ext>
                </a:extLst>
              </a:tr>
              <a:tr h="838200">
                <a:tc>
                  <a:txBody>
                    <a:bodyPr/>
                    <a:lstStyle/>
                    <a:p>
                      <a:pPr marL="358775" indent="-358775" algn="l" fontAlgn="ctr"/>
                      <a:r>
                        <a:rPr lang="en-US" sz="1800" b="0" u="none" strike="noStrike" dirty="0">
                          <a:solidFill>
                            <a:srgbClr val="000000"/>
                          </a:solidFill>
                          <a:effectLst/>
                        </a:rPr>
                        <a:t>3. 	Indicate how formal or informal research was used to define the need and the role of the channel</a:t>
                      </a:r>
                      <a:endParaRPr lang="en-US" sz="18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948387770"/>
                  </a:ext>
                </a:extLst>
              </a:tr>
            </a:tbl>
          </a:graphicData>
        </a:graphic>
      </p:graphicFrame>
    </p:spTree>
    <p:extLst>
      <p:ext uri="{BB962C8B-B14F-4D97-AF65-F5344CB8AC3E}">
        <p14:creationId xmlns:p14="http://schemas.microsoft.com/office/powerpoint/2010/main" val="1425525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19A42-62A9-29DC-7417-D386108D9B04}"/>
              </a:ext>
            </a:extLst>
          </p:cNvPr>
          <p:cNvSpPr>
            <a:spLocks noGrp="1"/>
          </p:cNvSpPr>
          <p:nvPr>
            <p:ph type="title"/>
          </p:nvPr>
        </p:nvSpPr>
        <p:spPr>
          <a:xfrm>
            <a:off x="457200" y="274638"/>
            <a:ext cx="8229600" cy="1020762"/>
          </a:xfrm>
        </p:spPr>
        <p:txBody>
          <a:bodyPr>
            <a:normAutofit/>
          </a:bodyPr>
          <a:lstStyle/>
          <a:p>
            <a:r>
              <a:rPr lang="en-US" sz="2800" dirty="0"/>
              <a:t>The need for the project</a:t>
            </a:r>
          </a:p>
        </p:txBody>
      </p:sp>
      <p:sp>
        <p:nvSpPr>
          <p:cNvPr id="3" name="Content Placeholder 2">
            <a:extLst>
              <a:ext uri="{FF2B5EF4-FFF2-40B4-BE49-F238E27FC236}">
                <a16:creationId xmlns:a16="http://schemas.microsoft.com/office/drawing/2014/main" id="{816C3841-374B-996C-E345-A7786C104CC1}"/>
              </a:ext>
            </a:extLst>
          </p:cNvPr>
          <p:cNvSpPr>
            <a:spLocks noGrp="1"/>
          </p:cNvSpPr>
          <p:nvPr>
            <p:ph sz="half" idx="1"/>
          </p:nvPr>
        </p:nvSpPr>
        <p:spPr>
          <a:xfrm>
            <a:off x="3662681" y="1303019"/>
            <a:ext cx="5024119" cy="1676400"/>
          </a:xfrm>
          <a:ln w="19050">
            <a:solidFill>
              <a:srgbClr val="7A9A01"/>
            </a:solidFill>
          </a:ln>
        </p:spPr>
        <p:txBody>
          <a:bodyPr anchor="ctr">
            <a:normAutofit/>
          </a:bodyPr>
          <a:lstStyle/>
          <a:p>
            <a:pPr marL="0" indent="0">
              <a:buNone/>
            </a:pPr>
            <a:r>
              <a:rPr lang="en-ZA" sz="1400" b="1" dirty="0"/>
              <a:t>Help them by answering three questions:</a:t>
            </a:r>
          </a:p>
          <a:p>
            <a:pPr marL="263525" lvl="0" indent="-263525"/>
            <a:r>
              <a:rPr lang="en-ZA" sz="1400" dirty="0"/>
              <a:t>Why did the organisation need this project?</a:t>
            </a:r>
          </a:p>
          <a:p>
            <a:pPr marL="263525" lvl="0" indent="-263525"/>
            <a:r>
              <a:rPr lang="en-ZA" sz="1400" dirty="0"/>
              <a:t>What problem, need or opportunity did it address?</a:t>
            </a:r>
          </a:p>
          <a:p>
            <a:pPr marL="263525" lvl="0" indent="-263525"/>
            <a:r>
              <a:rPr lang="en-ZA" sz="1400" dirty="0"/>
              <a:t>How do you know that problem, need or opportunity actually existed?</a:t>
            </a:r>
          </a:p>
        </p:txBody>
      </p:sp>
      <p:sp>
        <p:nvSpPr>
          <p:cNvPr id="6" name="Content Placeholder 5">
            <a:extLst>
              <a:ext uri="{FF2B5EF4-FFF2-40B4-BE49-F238E27FC236}">
                <a16:creationId xmlns:a16="http://schemas.microsoft.com/office/drawing/2014/main" id="{E49A1F33-97B7-26DE-E99D-CA141CE2FB50}"/>
              </a:ext>
            </a:extLst>
          </p:cNvPr>
          <p:cNvSpPr>
            <a:spLocks noGrp="1"/>
          </p:cNvSpPr>
          <p:nvPr>
            <p:ph sz="half" idx="2"/>
          </p:nvPr>
        </p:nvSpPr>
        <p:spPr>
          <a:xfrm>
            <a:off x="3662681" y="3332479"/>
            <a:ext cx="5024119" cy="2362200"/>
          </a:xfrm>
          <a:ln w="19050">
            <a:solidFill>
              <a:srgbClr val="7A9A01"/>
            </a:solidFill>
          </a:ln>
        </p:spPr>
        <p:txBody>
          <a:bodyPr>
            <a:noAutofit/>
          </a:bodyPr>
          <a:lstStyle/>
          <a:p>
            <a:pPr marL="0" indent="0">
              <a:buNone/>
            </a:pPr>
            <a:r>
              <a:rPr lang="en-ZA" sz="1400" b="1" dirty="0"/>
              <a:t>Link the strategy and needs of the institution with the marketing, advancement or communication opportunity</a:t>
            </a:r>
          </a:p>
          <a:p>
            <a:pPr marL="0" indent="0">
              <a:buNone/>
            </a:pPr>
            <a:r>
              <a:rPr lang="en-ZA" sz="1400" dirty="0"/>
              <a:t>Always connect the project to:</a:t>
            </a:r>
          </a:p>
          <a:p>
            <a:pPr marL="263525" lvl="0" indent="-263525"/>
            <a:r>
              <a:rPr lang="en-ZA" sz="1400" dirty="0"/>
              <a:t>Strategic goals</a:t>
            </a:r>
          </a:p>
          <a:p>
            <a:pPr marL="263525" lvl="0" indent="-263525"/>
            <a:r>
              <a:rPr lang="en-ZA" sz="1400" dirty="0"/>
              <a:t>Business objectives</a:t>
            </a:r>
          </a:p>
          <a:p>
            <a:pPr marL="263525" lvl="0" indent="-263525"/>
            <a:r>
              <a:rPr lang="en-ZA" sz="1400" dirty="0"/>
              <a:t>Institutional priorities</a:t>
            </a:r>
          </a:p>
          <a:p>
            <a:pPr marL="263525" lvl="0" indent="-263525"/>
            <a:r>
              <a:rPr lang="en-ZA" sz="1400" dirty="0"/>
              <a:t>Stakeholder needs</a:t>
            </a:r>
          </a:p>
        </p:txBody>
      </p:sp>
      <p:sp>
        <p:nvSpPr>
          <p:cNvPr id="15" name="Arrow: Pentagon 14">
            <a:extLst>
              <a:ext uri="{FF2B5EF4-FFF2-40B4-BE49-F238E27FC236}">
                <a16:creationId xmlns:a16="http://schemas.microsoft.com/office/drawing/2014/main" id="{59EEC85F-41EE-A8A6-4E46-2DA457AE3E8B}"/>
              </a:ext>
            </a:extLst>
          </p:cNvPr>
          <p:cNvSpPr/>
          <p:nvPr/>
        </p:nvSpPr>
        <p:spPr>
          <a:xfrm>
            <a:off x="609600" y="4038600"/>
            <a:ext cx="2895600" cy="767080"/>
          </a:xfrm>
          <a:prstGeom prst="homePlat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ZA" dirty="0"/>
              <a:t>What you need to do:</a:t>
            </a:r>
          </a:p>
        </p:txBody>
      </p:sp>
      <p:sp>
        <p:nvSpPr>
          <p:cNvPr id="16" name="Arrow: Pentagon 15">
            <a:extLst>
              <a:ext uri="{FF2B5EF4-FFF2-40B4-BE49-F238E27FC236}">
                <a16:creationId xmlns:a16="http://schemas.microsoft.com/office/drawing/2014/main" id="{186D6316-424C-B1E1-C773-E1827AA78551}"/>
              </a:ext>
            </a:extLst>
          </p:cNvPr>
          <p:cNvSpPr/>
          <p:nvPr/>
        </p:nvSpPr>
        <p:spPr>
          <a:xfrm>
            <a:off x="609600" y="1676400"/>
            <a:ext cx="2895600" cy="767080"/>
          </a:xfrm>
          <a:prstGeom prst="homePlat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dirty="0"/>
              <a:t>What evaluators are looking for:</a:t>
            </a:r>
          </a:p>
        </p:txBody>
      </p:sp>
      <p:sp>
        <p:nvSpPr>
          <p:cNvPr id="17" name="Speech Bubble: Oval 16">
            <a:extLst>
              <a:ext uri="{FF2B5EF4-FFF2-40B4-BE49-F238E27FC236}">
                <a16:creationId xmlns:a16="http://schemas.microsoft.com/office/drawing/2014/main" id="{A1D8EA21-53CB-DFD1-D3C5-CD5059CB69E4}"/>
              </a:ext>
            </a:extLst>
          </p:cNvPr>
          <p:cNvSpPr/>
          <p:nvPr/>
        </p:nvSpPr>
        <p:spPr>
          <a:xfrm>
            <a:off x="6858000" y="4038600"/>
            <a:ext cx="990600" cy="838200"/>
          </a:xfrm>
          <a:prstGeom prst="wedgeEllipseCallout">
            <a:avLst>
              <a:gd name="adj1" fmla="val -89924"/>
              <a:gd name="adj2" fmla="val 58691"/>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Tip</a:t>
            </a:r>
            <a:endParaRPr lang="en-ZA" sz="2400" dirty="0"/>
          </a:p>
        </p:txBody>
      </p:sp>
    </p:spTree>
    <p:extLst>
      <p:ext uri="{BB962C8B-B14F-4D97-AF65-F5344CB8AC3E}">
        <p14:creationId xmlns:p14="http://schemas.microsoft.com/office/powerpoint/2010/main" val="116852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E630A-212C-18F3-8144-C00735FE77CF}"/>
              </a:ext>
            </a:extLst>
          </p:cNvPr>
          <p:cNvSpPr>
            <a:spLocks noGrp="1"/>
          </p:cNvSpPr>
          <p:nvPr>
            <p:ph type="title"/>
          </p:nvPr>
        </p:nvSpPr>
        <p:spPr/>
        <p:txBody>
          <a:bodyPr vert="horz" lIns="91440" tIns="45720" rIns="91440" bIns="45720" rtlCol="0" anchor="ctr">
            <a:normAutofit/>
          </a:bodyPr>
          <a:lstStyle/>
          <a:p>
            <a:r>
              <a:rPr lang="en-US" dirty="0"/>
              <a:t>The need for the project </a:t>
            </a:r>
            <a:r>
              <a:rPr lang="en-US" sz="1800" dirty="0"/>
              <a:t>(continued)</a:t>
            </a:r>
          </a:p>
        </p:txBody>
      </p:sp>
      <p:sp>
        <p:nvSpPr>
          <p:cNvPr id="21" name="Content Placeholder 20">
            <a:extLst>
              <a:ext uri="{FF2B5EF4-FFF2-40B4-BE49-F238E27FC236}">
                <a16:creationId xmlns:a16="http://schemas.microsoft.com/office/drawing/2014/main" id="{CE32AE47-51B2-0070-E04C-7DE24924CFC8}"/>
              </a:ext>
            </a:extLst>
          </p:cNvPr>
          <p:cNvSpPr>
            <a:spLocks noGrp="1"/>
          </p:cNvSpPr>
          <p:nvPr>
            <p:ph sz="half" idx="2"/>
          </p:nvPr>
        </p:nvSpPr>
        <p:spPr>
          <a:xfrm>
            <a:off x="5715000" y="3032243"/>
            <a:ext cx="3048000" cy="2301757"/>
          </a:xfrm>
          <a:noFill/>
          <a:ln w="28575">
            <a:solidFill>
              <a:srgbClr val="7A9A01"/>
            </a:solidFill>
          </a:ln>
        </p:spPr>
        <p:txBody>
          <a:bodyPr vert="horz" lIns="91440" tIns="45720" rIns="91440" bIns="45720" rtlCol="0" anchor="ctr">
            <a:normAutofit/>
          </a:bodyPr>
          <a:lstStyle/>
          <a:p>
            <a:pPr marL="0" indent="0">
              <a:buNone/>
            </a:pPr>
            <a:r>
              <a:rPr lang="en-US" sz="1600" dirty="0"/>
              <a:t>Clearly describe:</a:t>
            </a:r>
          </a:p>
          <a:p>
            <a:r>
              <a:rPr lang="en-US" sz="1600" dirty="0"/>
              <a:t>The situation before the project</a:t>
            </a:r>
          </a:p>
          <a:p>
            <a:r>
              <a:rPr lang="en-US" sz="1600" dirty="0"/>
              <a:t>Why it mattered</a:t>
            </a:r>
          </a:p>
          <a:p>
            <a:r>
              <a:rPr lang="en-US" sz="1600" dirty="0"/>
              <a:t>The consequences of doing nothing</a:t>
            </a:r>
          </a:p>
        </p:txBody>
      </p:sp>
      <p:sp>
        <p:nvSpPr>
          <p:cNvPr id="18" name="Rectangle 17">
            <a:extLst>
              <a:ext uri="{FF2B5EF4-FFF2-40B4-BE49-F238E27FC236}">
                <a16:creationId xmlns:a16="http://schemas.microsoft.com/office/drawing/2014/main" id="{CD2C7BEB-B18E-0EE4-CE50-902D2BB7D769}"/>
              </a:ext>
            </a:extLst>
          </p:cNvPr>
          <p:cNvSpPr/>
          <p:nvPr/>
        </p:nvSpPr>
        <p:spPr>
          <a:xfrm>
            <a:off x="601345" y="1223245"/>
            <a:ext cx="8314055" cy="523240"/>
          </a:xfrm>
          <a:prstGeom prst="rect">
            <a:avLst/>
          </a:prstGeom>
          <a:noFill/>
          <a:ln w="19050">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20000"/>
          </a:bodyPr>
          <a:lstStyle/>
          <a:p>
            <a:pPr>
              <a:lnSpc>
                <a:spcPct val="110000"/>
              </a:lnSpc>
              <a:spcBef>
                <a:spcPts val="600"/>
              </a:spcBef>
              <a:spcAft>
                <a:spcPts val="600"/>
              </a:spcAft>
              <a:buClr>
                <a:srgbClr val="C8102E"/>
              </a:buClr>
            </a:pPr>
            <a:r>
              <a:rPr lang="en-US" sz="1600" kern="1200" dirty="0">
                <a:solidFill>
                  <a:schemeClr val="tx1"/>
                </a:solidFill>
                <a:latin typeface="+mn-lt"/>
                <a:ea typeface="+mn-ea"/>
                <a:cs typeface="+mn-cs"/>
              </a:rPr>
              <a:t>Explain how the communication channel had the potential to address the need or helped leveraged an opportunity</a:t>
            </a:r>
          </a:p>
        </p:txBody>
      </p:sp>
      <p:graphicFrame>
        <p:nvGraphicFramePr>
          <p:cNvPr id="29" name="Table 28">
            <a:extLst>
              <a:ext uri="{FF2B5EF4-FFF2-40B4-BE49-F238E27FC236}">
                <a16:creationId xmlns:a16="http://schemas.microsoft.com/office/drawing/2014/main" id="{9198540F-3C20-F2CC-06E0-AC07BB91AA44}"/>
              </a:ext>
            </a:extLst>
          </p:cNvPr>
          <p:cNvGraphicFramePr>
            <a:graphicFrameLocks noGrp="1"/>
          </p:cNvGraphicFramePr>
          <p:nvPr>
            <p:extLst>
              <p:ext uri="{D42A27DB-BD31-4B8C-83A1-F6EECF244321}">
                <p14:modId xmlns:p14="http://schemas.microsoft.com/office/powerpoint/2010/main" val="2829860454"/>
              </p:ext>
            </p:extLst>
          </p:nvPr>
        </p:nvGraphicFramePr>
        <p:xfrm>
          <a:off x="655322" y="2110691"/>
          <a:ext cx="4754878" cy="845352"/>
        </p:xfrm>
        <a:graphic>
          <a:graphicData uri="http://schemas.openxmlformats.org/drawingml/2006/table">
            <a:tbl>
              <a:tblPr firstRow="1" bandRow="1">
                <a:tableStyleId>{21E4AEA4-8DFA-4A89-87EB-49C32662AFE0}</a:tableStyleId>
              </a:tblPr>
              <a:tblGrid>
                <a:gridCol w="1605951">
                  <a:extLst>
                    <a:ext uri="{9D8B030D-6E8A-4147-A177-3AD203B41FA5}">
                      <a16:colId xmlns:a16="http://schemas.microsoft.com/office/drawing/2014/main" val="1927701906"/>
                    </a:ext>
                  </a:extLst>
                </a:gridCol>
                <a:gridCol w="3148927">
                  <a:extLst>
                    <a:ext uri="{9D8B030D-6E8A-4147-A177-3AD203B41FA5}">
                      <a16:colId xmlns:a16="http://schemas.microsoft.com/office/drawing/2014/main" val="3666140165"/>
                    </a:ext>
                  </a:extLst>
                </a:gridCol>
              </a:tblGrid>
              <a:tr h="845352">
                <a:tc>
                  <a:txBody>
                    <a:bodyPr/>
                    <a:lstStyle/>
                    <a:p>
                      <a:pPr algn="ctr"/>
                      <a:r>
                        <a:rPr lang="en-US" sz="1800" b="0" dirty="0"/>
                        <a:t>A problem</a:t>
                      </a:r>
                      <a:endParaRPr lang="en-ZA" sz="1800" b="0" dirty="0"/>
                    </a:p>
                  </a:txBody>
                  <a:tcPr anchor="ctr">
                    <a:solidFill>
                      <a:srgbClr val="7A9A0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Something was wrong.</a:t>
                      </a:r>
                    </a:p>
                  </a:txBody>
                  <a:tcPr anchor="ctr">
                    <a:solidFill>
                      <a:srgbClr val="7A9A01">
                        <a:alpha val="10196"/>
                      </a:srgbClr>
                    </a:solidFill>
                  </a:tcPr>
                </a:tc>
                <a:extLst>
                  <a:ext uri="{0D108BD9-81ED-4DB2-BD59-A6C34878D82A}">
                    <a16:rowId xmlns:a16="http://schemas.microsoft.com/office/drawing/2014/main" val="4210353462"/>
                  </a:ext>
                </a:extLst>
              </a:tr>
            </a:tbl>
          </a:graphicData>
        </a:graphic>
      </p:graphicFrame>
      <p:graphicFrame>
        <p:nvGraphicFramePr>
          <p:cNvPr id="32" name="Table 31">
            <a:extLst>
              <a:ext uri="{FF2B5EF4-FFF2-40B4-BE49-F238E27FC236}">
                <a16:creationId xmlns:a16="http://schemas.microsoft.com/office/drawing/2014/main" id="{38C70692-668C-588A-C0A7-C9E9A0DF6FA5}"/>
              </a:ext>
            </a:extLst>
          </p:cNvPr>
          <p:cNvGraphicFramePr>
            <a:graphicFrameLocks noGrp="1"/>
          </p:cNvGraphicFramePr>
          <p:nvPr>
            <p:extLst>
              <p:ext uri="{D42A27DB-BD31-4B8C-83A1-F6EECF244321}">
                <p14:modId xmlns:p14="http://schemas.microsoft.com/office/powerpoint/2010/main" val="3471333917"/>
              </p:ext>
            </p:extLst>
          </p:nvPr>
        </p:nvGraphicFramePr>
        <p:xfrm>
          <a:off x="655322" y="3303246"/>
          <a:ext cx="4754878" cy="845352"/>
        </p:xfrm>
        <a:graphic>
          <a:graphicData uri="http://schemas.openxmlformats.org/drawingml/2006/table">
            <a:tbl>
              <a:tblPr firstRow="1" bandRow="1">
                <a:tableStyleId>{21E4AEA4-8DFA-4A89-87EB-49C32662AFE0}</a:tableStyleId>
              </a:tblPr>
              <a:tblGrid>
                <a:gridCol w="1605951">
                  <a:extLst>
                    <a:ext uri="{9D8B030D-6E8A-4147-A177-3AD203B41FA5}">
                      <a16:colId xmlns:a16="http://schemas.microsoft.com/office/drawing/2014/main" val="1927701906"/>
                    </a:ext>
                  </a:extLst>
                </a:gridCol>
                <a:gridCol w="3148927">
                  <a:extLst>
                    <a:ext uri="{9D8B030D-6E8A-4147-A177-3AD203B41FA5}">
                      <a16:colId xmlns:a16="http://schemas.microsoft.com/office/drawing/2014/main" val="3666140165"/>
                    </a:ext>
                  </a:extLst>
                </a:gridCol>
              </a:tblGrid>
              <a:tr h="845352">
                <a:tc>
                  <a:txBody>
                    <a:bodyPr/>
                    <a:lstStyle/>
                    <a:p>
                      <a:pPr algn="ctr"/>
                      <a:r>
                        <a:rPr lang="en-US" sz="1800" b="0" dirty="0"/>
                        <a:t>A need</a:t>
                      </a:r>
                      <a:endParaRPr lang="en-ZA" sz="1800" b="0" dirty="0"/>
                    </a:p>
                  </a:txBody>
                  <a:tcPr anchor="ctr">
                    <a:solidFill>
                      <a:srgbClr val="7A9A0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Something was missing.</a:t>
                      </a:r>
                    </a:p>
                  </a:txBody>
                  <a:tcPr anchor="ctr">
                    <a:solidFill>
                      <a:srgbClr val="7A9A01">
                        <a:alpha val="10196"/>
                      </a:srgbClr>
                    </a:solidFill>
                  </a:tcPr>
                </a:tc>
                <a:extLst>
                  <a:ext uri="{0D108BD9-81ED-4DB2-BD59-A6C34878D82A}">
                    <a16:rowId xmlns:a16="http://schemas.microsoft.com/office/drawing/2014/main" val="4210353462"/>
                  </a:ext>
                </a:extLst>
              </a:tr>
            </a:tbl>
          </a:graphicData>
        </a:graphic>
      </p:graphicFrame>
      <p:graphicFrame>
        <p:nvGraphicFramePr>
          <p:cNvPr id="33" name="Table 32">
            <a:extLst>
              <a:ext uri="{FF2B5EF4-FFF2-40B4-BE49-F238E27FC236}">
                <a16:creationId xmlns:a16="http://schemas.microsoft.com/office/drawing/2014/main" id="{208F3762-2B21-0593-11B0-D51109169737}"/>
              </a:ext>
            </a:extLst>
          </p:cNvPr>
          <p:cNvGraphicFramePr>
            <a:graphicFrameLocks noGrp="1"/>
          </p:cNvGraphicFramePr>
          <p:nvPr>
            <p:extLst>
              <p:ext uri="{D42A27DB-BD31-4B8C-83A1-F6EECF244321}">
                <p14:modId xmlns:p14="http://schemas.microsoft.com/office/powerpoint/2010/main" val="3072828197"/>
              </p:ext>
            </p:extLst>
          </p:nvPr>
        </p:nvGraphicFramePr>
        <p:xfrm>
          <a:off x="655321" y="4495800"/>
          <a:ext cx="4754879" cy="845352"/>
        </p:xfrm>
        <a:graphic>
          <a:graphicData uri="http://schemas.openxmlformats.org/drawingml/2006/table">
            <a:tbl>
              <a:tblPr firstRow="1" bandRow="1">
                <a:tableStyleId>{21E4AEA4-8DFA-4A89-87EB-49C32662AFE0}</a:tableStyleId>
              </a:tblPr>
              <a:tblGrid>
                <a:gridCol w="1612922">
                  <a:extLst>
                    <a:ext uri="{9D8B030D-6E8A-4147-A177-3AD203B41FA5}">
                      <a16:colId xmlns:a16="http://schemas.microsoft.com/office/drawing/2014/main" val="1927701906"/>
                    </a:ext>
                  </a:extLst>
                </a:gridCol>
                <a:gridCol w="3141957">
                  <a:extLst>
                    <a:ext uri="{9D8B030D-6E8A-4147-A177-3AD203B41FA5}">
                      <a16:colId xmlns:a16="http://schemas.microsoft.com/office/drawing/2014/main" val="3666140165"/>
                    </a:ext>
                  </a:extLst>
                </a:gridCol>
              </a:tblGrid>
              <a:tr h="845352">
                <a:tc>
                  <a:txBody>
                    <a:bodyPr/>
                    <a:lstStyle/>
                    <a:p>
                      <a:pPr algn="ctr"/>
                      <a:r>
                        <a:rPr lang="en-US" sz="1800" b="0" dirty="0"/>
                        <a:t>An opportunity</a:t>
                      </a:r>
                      <a:endParaRPr lang="en-ZA" sz="1800" b="0" dirty="0"/>
                    </a:p>
                  </a:txBody>
                  <a:tcPr anchor="ctr">
                    <a:solidFill>
                      <a:srgbClr val="7A9A0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A </a:t>
                      </a:r>
                      <a:r>
                        <a:rPr lang="en-US" sz="1600" b="0" dirty="0" err="1">
                          <a:solidFill>
                            <a:schemeClr val="tx1"/>
                          </a:solidFill>
                        </a:rPr>
                        <a:t>favourable</a:t>
                      </a:r>
                      <a:r>
                        <a:rPr lang="en-US" sz="1600" b="0" dirty="0">
                          <a:solidFill>
                            <a:schemeClr val="tx1"/>
                          </a:solidFill>
                        </a:rPr>
                        <a:t> situation existed that could be leveraged.</a:t>
                      </a:r>
                    </a:p>
                  </a:txBody>
                  <a:tcPr anchor="ctr">
                    <a:solidFill>
                      <a:srgbClr val="7A9A01">
                        <a:alpha val="10196"/>
                      </a:srgbClr>
                    </a:solidFill>
                  </a:tcPr>
                </a:tc>
                <a:extLst>
                  <a:ext uri="{0D108BD9-81ED-4DB2-BD59-A6C34878D82A}">
                    <a16:rowId xmlns:a16="http://schemas.microsoft.com/office/drawing/2014/main" val="4210353462"/>
                  </a:ext>
                </a:extLst>
              </a:tr>
            </a:tbl>
          </a:graphicData>
        </a:graphic>
      </p:graphicFrame>
      <p:sp>
        <p:nvSpPr>
          <p:cNvPr id="36" name="Speech Bubble: Oval 35">
            <a:extLst>
              <a:ext uri="{FF2B5EF4-FFF2-40B4-BE49-F238E27FC236}">
                <a16:creationId xmlns:a16="http://schemas.microsoft.com/office/drawing/2014/main" id="{974431D4-453A-8628-882B-128ADED75B52}"/>
              </a:ext>
            </a:extLst>
          </p:cNvPr>
          <p:cNvSpPr/>
          <p:nvPr/>
        </p:nvSpPr>
        <p:spPr>
          <a:xfrm>
            <a:off x="7391400" y="2048800"/>
            <a:ext cx="1021078" cy="845352"/>
          </a:xfrm>
          <a:prstGeom prst="wedgeEllipseCallout">
            <a:avLst>
              <a:gd name="adj1" fmla="val -83257"/>
              <a:gd name="adj2" fmla="val 82728"/>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Tip</a:t>
            </a:r>
            <a:endParaRPr lang="en-ZA" sz="2400" dirty="0"/>
          </a:p>
        </p:txBody>
      </p:sp>
    </p:spTree>
    <p:extLst>
      <p:ext uri="{BB962C8B-B14F-4D97-AF65-F5344CB8AC3E}">
        <p14:creationId xmlns:p14="http://schemas.microsoft.com/office/powerpoint/2010/main" val="7583150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DF515-4319-34A0-7C7D-9205A478E5DD}"/>
              </a:ext>
            </a:extLst>
          </p:cNvPr>
          <p:cNvSpPr>
            <a:spLocks noGrp="1"/>
          </p:cNvSpPr>
          <p:nvPr>
            <p:ph type="title"/>
          </p:nvPr>
        </p:nvSpPr>
        <p:spPr>
          <a:xfrm>
            <a:off x="457200" y="373848"/>
            <a:ext cx="8229600" cy="845352"/>
          </a:xfrm>
        </p:spPr>
        <p:txBody>
          <a:bodyPr/>
          <a:lstStyle/>
          <a:p>
            <a:r>
              <a:rPr lang="en-US" dirty="0"/>
              <a:t>The need for the project </a:t>
            </a:r>
            <a:r>
              <a:rPr lang="en-US" sz="1800" dirty="0"/>
              <a:t>(continued)</a:t>
            </a:r>
            <a:endParaRPr lang="en-US" dirty="0"/>
          </a:p>
        </p:txBody>
      </p:sp>
      <p:sp>
        <p:nvSpPr>
          <p:cNvPr id="7" name="Rectangle 6">
            <a:extLst>
              <a:ext uri="{FF2B5EF4-FFF2-40B4-BE49-F238E27FC236}">
                <a16:creationId xmlns:a16="http://schemas.microsoft.com/office/drawing/2014/main" id="{FBE25A6B-4C5D-6869-6C54-C188A9346DB6}"/>
              </a:ext>
            </a:extLst>
          </p:cNvPr>
          <p:cNvSpPr/>
          <p:nvPr/>
        </p:nvSpPr>
        <p:spPr>
          <a:xfrm>
            <a:off x="601345" y="1223245"/>
            <a:ext cx="8085455" cy="523240"/>
          </a:xfrm>
          <a:prstGeom prst="rect">
            <a:avLst/>
          </a:prstGeom>
          <a:noFill/>
          <a:ln w="19050">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nSpc>
                <a:spcPct val="90000"/>
              </a:lnSpc>
              <a:spcBef>
                <a:spcPts val="600"/>
              </a:spcBef>
              <a:spcAft>
                <a:spcPts val="600"/>
              </a:spcAft>
              <a:buClr>
                <a:srgbClr val="C8102E"/>
              </a:buClr>
            </a:pPr>
            <a:r>
              <a:rPr lang="en-ZA" sz="1600" dirty="0">
                <a:solidFill>
                  <a:schemeClr val="tx1"/>
                </a:solidFill>
              </a:rPr>
              <a:t>Indicate how formal or informal research was used to define the need</a:t>
            </a:r>
            <a:endParaRPr lang="en-US" sz="1600" kern="1200" dirty="0">
              <a:solidFill>
                <a:schemeClr val="tx1"/>
              </a:solidFill>
            </a:endParaRPr>
          </a:p>
        </p:txBody>
      </p:sp>
      <p:sp>
        <p:nvSpPr>
          <p:cNvPr id="8" name="Content Placeholder 2">
            <a:extLst>
              <a:ext uri="{FF2B5EF4-FFF2-40B4-BE49-F238E27FC236}">
                <a16:creationId xmlns:a16="http://schemas.microsoft.com/office/drawing/2014/main" id="{92A40358-87F5-9D85-23C8-1E44DBF16BEB}"/>
              </a:ext>
            </a:extLst>
          </p:cNvPr>
          <p:cNvSpPr txBox="1">
            <a:spLocks/>
          </p:cNvSpPr>
          <p:nvPr/>
        </p:nvSpPr>
        <p:spPr>
          <a:xfrm>
            <a:off x="3533776" y="2062230"/>
            <a:ext cx="5153024" cy="672110"/>
          </a:xfrm>
          <a:prstGeom prst="rect">
            <a:avLst/>
          </a:prstGeom>
          <a:ln w="19050">
            <a:solidFill>
              <a:srgbClr val="7A9A01"/>
            </a:solidFill>
          </a:ln>
        </p:spPr>
        <p:txBody>
          <a:bodyPr vert="horz" lIns="91440" tIns="45720" rIns="91440" bIns="45720" rtlCol="0" anchor="ctr">
            <a:norm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ZA" sz="1400" dirty="0"/>
              <a:t>How do you know this problem, need or opportunity existed?</a:t>
            </a:r>
          </a:p>
        </p:txBody>
      </p:sp>
      <p:sp>
        <p:nvSpPr>
          <p:cNvPr id="9" name="Arrow: Pentagon 8">
            <a:extLst>
              <a:ext uri="{FF2B5EF4-FFF2-40B4-BE49-F238E27FC236}">
                <a16:creationId xmlns:a16="http://schemas.microsoft.com/office/drawing/2014/main" id="{868CAE2B-C669-005F-2F8E-FDCDE487ACE0}"/>
              </a:ext>
            </a:extLst>
          </p:cNvPr>
          <p:cNvSpPr/>
          <p:nvPr/>
        </p:nvSpPr>
        <p:spPr>
          <a:xfrm>
            <a:off x="586105" y="2072390"/>
            <a:ext cx="2895600" cy="619761"/>
          </a:xfrm>
          <a:prstGeom prst="homePlat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sz="1600" dirty="0"/>
              <a:t>Evaluators want to know</a:t>
            </a:r>
          </a:p>
        </p:txBody>
      </p:sp>
      <p:sp>
        <p:nvSpPr>
          <p:cNvPr id="10" name="Content Placeholder 5">
            <a:extLst>
              <a:ext uri="{FF2B5EF4-FFF2-40B4-BE49-F238E27FC236}">
                <a16:creationId xmlns:a16="http://schemas.microsoft.com/office/drawing/2014/main" id="{9EB5D97D-CF62-21F4-EBE1-B3B6829509D6}"/>
              </a:ext>
            </a:extLst>
          </p:cNvPr>
          <p:cNvSpPr txBox="1">
            <a:spLocks/>
          </p:cNvSpPr>
          <p:nvPr/>
        </p:nvSpPr>
        <p:spPr>
          <a:xfrm>
            <a:off x="3533776" y="2985491"/>
            <a:ext cx="5153024" cy="672109"/>
          </a:xfrm>
          <a:prstGeom prst="rect">
            <a:avLst/>
          </a:prstGeom>
          <a:ln w="19050">
            <a:solidFill>
              <a:srgbClr val="7A9A01"/>
            </a:solidFill>
          </a:ln>
        </p:spPr>
        <p:txBody>
          <a:bodyP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3525" indent="-263525">
              <a:buClr>
                <a:srgbClr val="7A9A01"/>
              </a:buClr>
            </a:pPr>
            <a:r>
              <a:rPr lang="en-ZA" sz="1400" b="1" dirty="0"/>
              <a:t>Formal</a:t>
            </a:r>
            <a:r>
              <a:rPr lang="en-ZA" sz="1400" dirty="0"/>
              <a:t> research examples</a:t>
            </a:r>
          </a:p>
          <a:p>
            <a:pPr marL="263525" indent="-263525">
              <a:buClr>
                <a:srgbClr val="7A9A01"/>
              </a:buClr>
            </a:pPr>
            <a:r>
              <a:rPr lang="en-ZA" sz="1400" b="1" dirty="0"/>
              <a:t>Informal</a:t>
            </a:r>
            <a:r>
              <a:rPr lang="en-ZA" sz="1400" dirty="0"/>
              <a:t> research examples</a:t>
            </a:r>
          </a:p>
        </p:txBody>
      </p:sp>
      <p:sp>
        <p:nvSpPr>
          <p:cNvPr id="11" name="Arrow: Pentagon 10">
            <a:extLst>
              <a:ext uri="{FF2B5EF4-FFF2-40B4-BE49-F238E27FC236}">
                <a16:creationId xmlns:a16="http://schemas.microsoft.com/office/drawing/2014/main" id="{228E54DD-5927-EB4B-0517-2CC1202A724D}"/>
              </a:ext>
            </a:extLst>
          </p:cNvPr>
          <p:cNvSpPr/>
          <p:nvPr/>
        </p:nvSpPr>
        <p:spPr>
          <a:xfrm>
            <a:off x="586105" y="2981714"/>
            <a:ext cx="2895600" cy="619761"/>
          </a:xfrm>
          <a:prstGeom prst="homePlat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sz="1600" dirty="0"/>
              <a:t>You need research</a:t>
            </a:r>
          </a:p>
        </p:txBody>
      </p:sp>
      <p:sp>
        <p:nvSpPr>
          <p:cNvPr id="15" name="Content Placeholder 20">
            <a:extLst>
              <a:ext uri="{FF2B5EF4-FFF2-40B4-BE49-F238E27FC236}">
                <a16:creationId xmlns:a16="http://schemas.microsoft.com/office/drawing/2014/main" id="{C1D43C1E-1508-57B2-F7A2-6E5600929BD5}"/>
              </a:ext>
            </a:extLst>
          </p:cNvPr>
          <p:cNvSpPr txBox="1">
            <a:spLocks/>
          </p:cNvSpPr>
          <p:nvPr/>
        </p:nvSpPr>
        <p:spPr>
          <a:xfrm>
            <a:off x="1828800" y="4303659"/>
            <a:ext cx="6858000" cy="845352"/>
          </a:xfrm>
          <a:prstGeom prst="rect">
            <a:avLst/>
          </a:prstGeom>
          <a:noFill/>
          <a:ln w="19050">
            <a:solidFill>
              <a:srgbClr val="7A9A01"/>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ZA" sz="1400" dirty="0"/>
              <a:t>Whenever possible, include:</a:t>
            </a:r>
          </a:p>
          <a:p>
            <a:pPr marL="263525" lvl="0" indent="-263525">
              <a:buClr>
                <a:srgbClr val="7A9A01"/>
              </a:buClr>
            </a:pPr>
            <a:r>
              <a:rPr lang="en-ZA" sz="1400" dirty="0"/>
              <a:t>Numbers, statistics, survey findings, research insights, stakeholder feedback</a:t>
            </a:r>
          </a:p>
        </p:txBody>
      </p:sp>
      <p:sp>
        <p:nvSpPr>
          <p:cNvPr id="16" name="Speech Bubble: Oval 15">
            <a:extLst>
              <a:ext uri="{FF2B5EF4-FFF2-40B4-BE49-F238E27FC236}">
                <a16:creationId xmlns:a16="http://schemas.microsoft.com/office/drawing/2014/main" id="{DED80750-D249-6188-B67E-DF4B9D36CBE3}"/>
              </a:ext>
            </a:extLst>
          </p:cNvPr>
          <p:cNvSpPr/>
          <p:nvPr/>
        </p:nvSpPr>
        <p:spPr>
          <a:xfrm>
            <a:off x="586105" y="3880983"/>
            <a:ext cx="1021078" cy="845352"/>
          </a:xfrm>
          <a:prstGeom prst="wedgeEllipseCallout">
            <a:avLst>
              <a:gd name="adj1" fmla="val 98833"/>
              <a:gd name="adj2" fmla="val 83930"/>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Tip</a:t>
            </a:r>
            <a:endParaRPr lang="en-ZA" sz="2400" dirty="0"/>
          </a:p>
        </p:txBody>
      </p:sp>
    </p:spTree>
    <p:extLst>
      <p:ext uri="{BB962C8B-B14F-4D97-AF65-F5344CB8AC3E}">
        <p14:creationId xmlns:p14="http://schemas.microsoft.com/office/powerpoint/2010/main" val="3286138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4C0F9-DC7D-6EB1-BCA9-52F789D531BA}"/>
              </a:ext>
            </a:extLst>
          </p:cNvPr>
          <p:cNvSpPr>
            <a:spLocks noGrp="1"/>
          </p:cNvSpPr>
          <p:nvPr>
            <p:ph type="title"/>
          </p:nvPr>
        </p:nvSpPr>
        <p:spPr/>
        <p:txBody>
          <a:bodyPr/>
          <a:lstStyle/>
          <a:p>
            <a:r>
              <a:rPr lang="en-US" dirty="0"/>
              <a:t>Examples of a need</a:t>
            </a:r>
          </a:p>
        </p:txBody>
      </p:sp>
      <p:sp>
        <p:nvSpPr>
          <p:cNvPr id="3" name="Content Placeholder 2">
            <a:extLst>
              <a:ext uri="{FF2B5EF4-FFF2-40B4-BE49-F238E27FC236}">
                <a16:creationId xmlns:a16="http://schemas.microsoft.com/office/drawing/2014/main" id="{64011A48-F48A-EBCC-7F6D-0BABE14D25C4}"/>
              </a:ext>
            </a:extLst>
          </p:cNvPr>
          <p:cNvSpPr>
            <a:spLocks noGrp="1"/>
          </p:cNvSpPr>
          <p:nvPr>
            <p:ph sz="half" idx="1"/>
          </p:nvPr>
        </p:nvSpPr>
        <p:spPr>
          <a:xfrm>
            <a:off x="434236" y="2819400"/>
            <a:ext cx="4038600" cy="1600200"/>
          </a:xfrm>
          <a:ln w="38100">
            <a:solidFill>
              <a:srgbClr val="7A9A01"/>
            </a:solidFill>
          </a:ln>
        </p:spPr>
        <p:txBody>
          <a:bodyPr>
            <a:normAutofit fontScale="85000" lnSpcReduction="10000"/>
          </a:bodyPr>
          <a:lstStyle/>
          <a:p>
            <a:pPr marL="0" indent="0">
              <a:buNone/>
            </a:pPr>
            <a:r>
              <a:rPr lang="en-ZA" b="1" dirty="0"/>
              <a:t>Weak example</a:t>
            </a:r>
            <a:endParaRPr lang="en-ZA" dirty="0"/>
          </a:p>
          <a:p>
            <a:pPr marL="0" indent="0">
              <a:lnSpc>
                <a:spcPct val="160000"/>
              </a:lnSpc>
              <a:buNone/>
            </a:pPr>
            <a:r>
              <a:rPr lang="en-ZA" dirty="0"/>
              <a:t>"</a:t>
            </a:r>
            <a:r>
              <a:rPr lang="en-ZA" sz="1900" dirty="0"/>
              <a:t>We launched a social media campaign to increase engagement."</a:t>
            </a:r>
          </a:p>
          <a:p>
            <a:endParaRPr lang="en-US" dirty="0"/>
          </a:p>
        </p:txBody>
      </p:sp>
      <p:sp>
        <p:nvSpPr>
          <p:cNvPr id="4" name="Content Placeholder 3">
            <a:extLst>
              <a:ext uri="{FF2B5EF4-FFF2-40B4-BE49-F238E27FC236}">
                <a16:creationId xmlns:a16="http://schemas.microsoft.com/office/drawing/2014/main" id="{FAE78F92-03C4-964A-9D52-E521A8CAA42C}"/>
              </a:ext>
            </a:extLst>
          </p:cNvPr>
          <p:cNvSpPr>
            <a:spLocks noGrp="1"/>
          </p:cNvSpPr>
          <p:nvPr>
            <p:ph sz="half" idx="2"/>
          </p:nvPr>
        </p:nvSpPr>
        <p:spPr>
          <a:xfrm>
            <a:off x="4648200" y="1600201"/>
            <a:ext cx="4038600" cy="4191000"/>
          </a:xfrm>
          <a:ln w="38100">
            <a:solidFill>
              <a:srgbClr val="7A9A01"/>
            </a:solidFill>
          </a:ln>
        </p:spPr>
        <p:txBody>
          <a:bodyPr>
            <a:normAutofit fontScale="85000" lnSpcReduction="10000"/>
          </a:bodyPr>
          <a:lstStyle/>
          <a:p>
            <a:pPr marL="0" indent="0">
              <a:buNone/>
            </a:pPr>
            <a:r>
              <a:rPr lang="en-ZA" b="1" dirty="0"/>
              <a:t>Strong example</a:t>
            </a:r>
            <a:endParaRPr lang="en-ZA" dirty="0"/>
          </a:p>
          <a:p>
            <a:pPr marL="0" indent="0">
              <a:lnSpc>
                <a:spcPct val="160000"/>
              </a:lnSpc>
              <a:buNone/>
            </a:pPr>
            <a:r>
              <a:rPr lang="en-ZA" sz="1900" dirty="0"/>
              <a:t>"The institution's strategic plan identified student recruitment as a critical priority due to declining enrolment. Research showed that prospective students increasingly relied on social media when selecting a university. The campaign was designed to support the institution's recruitment strategy by increasing awareness and consideration among prospective students."</a:t>
            </a:r>
          </a:p>
        </p:txBody>
      </p:sp>
    </p:spTree>
    <p:extLst>
      <p:ext uri="{BB962C8B-B14F-4D97-AF65-F5344CB8AC3E}">
        <p14:creationId xmlns:p14="http://schemas.microsoft.com/office/powerpoint/2010/main" val="35392415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181FEA33-7816-C43B-9746-C594AEDD43A8}"/>
              </a:ext>
            </a:extLst>
          </p:cNvPr>
          <p:cNvGraphicFramePr>
            <a:graphicFrameLocks noGrp="1"/>
          </p:cNvGraphicFramePr>
          <p:nvPr>
            <p:extLst>
              <p:ext uri="{D42A27DB-BD31-4B8C-83A1-F6EECF244321}">
                <p14:modId xmlns:p14="http://schemas.microsoft.com/office/powerpoint/2010/main" val="1465011259"/>
              </p:ext>
            </p:extLst>
          </p:nvPr>
        </p:nvGraphicFramePr>
        <p:xfrm>
          <a:off x="457200" y="1219200"/>
          <a:ext cx="8229600" cy="3969300"/>
        </p:xfrm>
        <a:graphic>
          <a:graphicData uri="http://schemas.openxmlformats.org/drawingml/2006/table">
            <a:tbl>
              <a:tblPr>
                <a:tableStyleId>{C083E6E3-FA7D-4D7B-A595-EF9225AFEA82}</a:tableStyleId>
              </a:tblPr>
              <a:tblGrid>
                <a:gridCol w="8229600">
                  <a:extLst>
                    <a:ext uri="{9D8B030D-6E8A-4147-A177-3AD203B41FA5}">
                      <a16:colId xmlns:a16="http://schemas.microsoft.com/office/drawing/2014/main" val="3901328945"/>
                    </a:ext>
                  </a:extLst>
                </a:gridCol>
              </a:tblGrid>
              <a:tr h="1503509">
                <a:tc>
                  <a:txBody>
                    <a:bodyPr/>
                    <a:lstStyle/>
                    <a:p>
                      <a:pPr algn="l" fontAlgn="ctr">
                        <a:tabLst>
                          <a:tab pos="358775" algn="l"/>
                        </a:tabLst>
                      </a:pPr>
                      <a:endParaRPr lang="en-US" sz="2000" b="1" u="none" strike="noStrike" dirty="0">
                        <a:solidFill>
                          <a:srgbClr val="000000"/>
                        </a:solidFill>
                        <a:effectLst/>
                      </a:endParaRPr>
                    </a:p>
                    <a:p>
                      <a:pPr algn="l" fontAlgn="ctr">
                        <a:tabLst>
                          <a:tab pos="358775" algn="l"/>
                        </a:tabLst>
                      </a:pPr>
                      <a:r>
                        <a:rPr lang="en-US" sz="2000" b="1" u="none" strike="noStrike" dirty="0">
                          <a:solidFill>
                            <a:srgbClr val="000000"/>
                          </a:solidFill>
                          <a:effectLst/>
                        </a:rPr>
                        <a:t>3. 	Target audience</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did the entrant:</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rgbClr val="7A9A01"/>
                      </a:solidFill>
                      <a:prstDash val="solid"/>
                      <a:round/>
                      <a:headEnd type="none" w="med" len="med"/>
                      <a:tailEnd type="none" w="med" len="med"/>
                    </a:lnB>
                  </a:tcPr>
                </a:tc>
                <a:extLst>
                  <a:ext uri="{0D108BD9-81ED-4DB2-BD59-A6C34878D82A}">
                    <a16:rowId xmlns:a16="http://schemas.microsoft.com/office/drawing/2014/main" val="192349605"/>
                  </a:ext>
                </a:extLst>
              </a:tr>
              <a:tr h="810346">
                <a:tc>
                  <a:txBody>
                    <a:bodyPr/>
                    <a:lstStyle/>
                    <a:p>
                      <a:pPr marL="355600" indent="-355600" algn="l" fontAlgn="ctr">
                        <a:tabLst>
                          <a:tab pos="358775" algn="l"/>
                        </a:tabLst>
                      </a:pPr>
                      <a:r>
                        <a:rPr lang="en-US" sz="1800" b="0" u="none" strike="noStrike" dirty="0">
                          <a:solidFill>
                            <a:srgbClr val="000000"/>
                          </a:solidFill>
                          <a:effectLst/>
                        </a:rPr>
                        <a:t>1. 	Provide detail about the audience characteristics and needs related to the medium</a:t>
                      </a:r>
                      <a:endParaRPr lang="en-US" sz="1800" b="0" i="0" u="none" strike="noStrike" dirty="0">
                        <a:solidFill>
                          <a:srgbClr val="000000"/>
                        </a:solidFill>
                        <a:effectLst/>
                        <a:latin typeface="+mj-lt"/>
                      </a:endParaRPr>
                    </a:p>
                  </a:txBody>
                  <a:tcPr marL="9525" marR="9525" marT="9525" marB="0" anchor="ctr">
                    <a:lnT w="12700" cap="flat" cmpd="sng" algn="ctr">
                      <a:solidFill>
                        <a:srgbClr val="7A9A01"/>
                      </a:solidFill>
                      <a:prstDash val="solid"/>
                      <a:round/>
                      <a:headEnd type="none" w="med" len="med"/>
                      <a:tailEnd type="none" w="med" len="med"/>
                    </a:lnT>
                  </a:tcPr>
                </a:tc>
                <a:extLst>
                  <a:ext uri="{0D108BD9-81ED-4DB2-BD59-A6C34878D82A}">
                    <a16:rowId xmlns:a16="http://schemas.microsoft.com/office/drawing/2014/main" val="1878698220"/>
                  </a:ext>
                </a:extLst>
              </a:tr>
              <a:tr h="810346">
                <a:tc>
                  <a:txBody>
                    <a:bodyPr/>
                    <a:lstStyle/>
                    <a:p>
                      <a:pPr marL="358775" indent="-358775" algn="l" fontAlgn="ctr">
                        <a:buAutoNum type="arabicPeriod" startAt="2"/>
                        <a:tabLst>
                          <a:tab pos="358775" algn="l"/>
                        </a:tabLst>
                      </a:pPr>
                      <a:r>
                        <a:rPr lang="en-US" sz="1800" b="0" u="none" strike="noStrike" dirty="0">
                          <a:solidFill>
                            <a:srgbClr val="000000"/>
                          </a:solidFill>
                          <a:effectLst/>
                        </a:rPr>
                        <a:t>Explain the critical characteristics of the audience in relation to the institution’s need and the relevant medium</a:t>
                      </a:r>
                    </a:p>
                    <a:p>
                      <a:pPr marL="358775" indent="-358775" algn="l" fontAlgn="ctr">
                        <a:buAutoNum type="arabicPeriod" startAt="2"/>
                        <a:tabLst>
                          <a:tab pos="358775" algn="l"/>
                        </a:tabLst>
                      </a:pPr>
                      <a:endParaRPr lang="en-US" sz="1800" b="0" u="none" strike="noStrike" dirty="0">
                        <a:solidFill>
                          <a:srgbClr val="000000"/>
                        </a:solidFill>
                        <a:effectLst/>
                      </a:endParaRPr>
                    </a:p>
                    <a:p>
                      <a:pPr marL="358775" indent="-358775" algn="l" fontAlgn="ctr">
                        <a:buAutoNum type="arabicPeriod" startAt="2"/>
                        <a:tabLst>
                          <a:tab pos="358775" algn="l"/>
                        </a:tabLst>
                      </a:pPr>
                      <a:r>
                        <a:rPr lang="en-US" sz="1800" b="0" u="none" strike="noStrike" dirty="0">
                          <a:solidFill>
                            <a:srgbClr val="000000"/>
                          </a:solidFill>
                          <a:effectLst/>
                        </a:rPr>
                        <a:t>Explain how the mentioned factors influenced the decision to use this specific medium</a:t>
                      </a:r>
                    </a:p>
                    <a:p>
                      <a:pPr marL="358775" indent="-358775" algn="l" fontAlgn="ctr">
                        <a:buAutoNum type="arabicPeriod" startAt="2"/>
                        <a:tabLst>
                          <a:tab pos="358775" algn="l"/>
                        </a:tabLst>
                      </a:pPr>
                      <a:endParaRPr lang="en-US" sz="1800" b="0" i="0" u="none" strike="noStrike" dirty="0">
                        <a:solidFill>
                          <a:srgbClr val="000000"/>
                        </a:solidFill>
                        <a:effectLst/>
                        <a:latin typeface="+mj-lt"/>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33358968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25719-D60B-7F36-BA5C-D34595955C15}"/>
              </a:ext>
            </a:extLst>
          </p:cNvPr>
          <p:cNvSpPr>
            <a:spLocks noGrp="1"/>
          </p:cNvSpPr>
          <p:nvPr>
            <p:ph type="title"/>
          </p:nvPr>
        </p:nvSpPr>
        <p:spPr>
          <a:xfrm>
            <a:off x="457200" y="373848"/>
            <a:ext cx="8229600" cy="845352"/>
          </a:xfrm>
        </p:spPr>
        <p:txBody>
          <a:bodyPr/>
          <a:lstStyle/>
          <a:p>
            <a:r>
              <a:rPr lang="en-US" dirty="0"/>
              <a:t>The target audience/s</a:t>
            </a:r>
          </a:p>
        </p:txBody>
      </p:sp>
      <p:sp>
        <p:nvSpPr>
          <p:cNvPr id="3" name="Content Placeholder 2">
            <a:extLst>
              <a:ext uri="{FF2B5EF4-FFF2-40B4-BE49-F238E27FC236}">
                <a16:creationId xmlns:a16="http://schemas.microsoft.com/office/drawing/2014/main" id="{5F6A3F96-E056-4BD1-70AA-DDBF8C8F8C9F}"/>
              </a:ext>
            </a:extLst>
          </p:cNvPr>
          <p:cNvSpPr>
            <a:spLocks noGrp="1"/>
          </p:cNvSpPr>
          <p:nvPr>
            <p:ph idx="1"/>
          </p:nvPr>
        </p:nvSpPr>
        <p:spPr>
          <a:xfrm>
            <a:off x="457200" y="1371600"/>
            <a:ext cx="8077200" cy="3733800"/>
          </a:xfrm>
        </p:spPr>
        <p:txBody>
          <a:bodyPr>
            <a:noAutofit/>
          </a:bodyPr>
          <a:lstStyle/>
          <a:p>
            <a:pPr marL="457200" lvl="0" indent="-457200">
              <a:buClr>
                <a:srgbClr val="7A9A01"/>
              </a:buClr>
              <a:buFont typeface="+mj-lt"/>
              <a:buAutoNum type="arabicPeriod"/>
            </a:pPr>
            <a:r>
              <a:rPr lang="en-US" dirty="0"/>
              <a:t>It's essential to differentiate your audiences based on their importance, </a:t>
            </a:r>
            <a:r>
              <a:rPr lang="en-US" dirty="0" err="1"/>
              <a:t>categorising</a:t>
            </a:r>
            <a:r>
              <a:rPr lang="en-US" dirty="0"/>
              <a:t> them as primary, secondary, and tertiary.</a:t>
            </a:r>
            <a:endParaRPr lang="en-ZA" dirty="0"/>
          </a:p>
          <a:p>
            <a:pPr marL="457200" lvl="0" indent="-457200">
              <a:buClr>
                <a:srgbClr val="7A9A01"/>
              </a:buClr>
              <a:buFont typeface="+mj-lt"/>
              <a:buAutoNum type="arabicPeriod"/>
            </a:pPr>
            <a:r>
              <a:rPr lang="en-US" dirty="0"/>
              <a:t>Use information that shows how the target audience is linked to the business and communication strategies.</a:t>
            </a:r>
            <a:endParaRPr lang="en-ZA" dirty="0"/>
          </a:p>
          <a:p>
            <a:pPr marL="457200" indent="-457200">
              <a:buClr>
                <a:srgbClr val="7A9A01"/>
              </a:buClr>
              <a:buFont typeface="+mj-lt"/>
              <a:buAutoNum type="arabicPeriod"/>
            </a:pPr>
            <a:r>
              <a:rPr lang="en-US" dirty="0"/>
              <a:t>Provide information about the demographic and psychographic characteristics of the target group/s that will motivate the use of the channel.</a:t>
            </a:r>
            <a:endParaRPr lang="en-ZA" dirty="0"/>
          </a:p>
          <a:p>
            <a:pPr marL="457200" indent="-457200">
              <a:buClr>
                <a:srgbClr val="7A9A01"/>
              </a:buClr>
              <a:buFont typeface="+mj-lt"/>
              <a:buAutoNum type="arabicPeriod"/>
            </a:pPr>
            <a:r>
              <a:rPr lang="en-US" dirty="0"/>
              <a:t>Explain how the factors you mentioned influenced the channel choice.</a:t>
            </a:r>
            <a:endParaRPr lang="en-ZA" dirty="0"/>
          </a:p>
        </p:txBody>
      </p:sp>
    </p:spTree>
    <p:extLst>
      <p:ext uri="{BB962C8B-B14F-4D97-AF65-F5344CB8AC3E}">
        <p14:creationId xmlns:p14="http://schemas.microsoft.com/office/powerpoint/2010/main" val="17854628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181FEA33-7816-C43B-9746-C594AEDD43A8}"/>
              </a:ext>
            </a:extLst>
          </p:cNvPr>
          <p:cNvGraphicFramePr>
            <a:graphicFrameLocks noGrp="1"/>
          </p:cNvGraphicFramePr>
          <p:nvPr>
            <p:extLst>
              <p:ext uri="{D42A27DB-BD31-4B8C-83A1-F6EECF244321}">
                <p14:modId xmlns:p14="http://schemas.microsoft.com/office/powerpoint/2010/main" val="2187029683"/>
              </p:ext>
            </p:extLst>
          </p:nvPr>
        </p:nvGraphicFramePr>
        <p:xfrm>
          <a:off x="533400" y="1447800"/>
          <a:ext cx="8229600" cy="3600450"/>
        </p:xfrm>
        <a:graphic>
          <a:graphicData uri="http://schemas.openxmlformats.org/drawingml/2006/table">
            <a:tbl>
              <a:tblPr>
                <a:tableStyleId>{C083E6E3-FA7D-4D7B-A595-EF9225AFEA82}</a:tableStyleId>
              </a:tblPr>
              <a:tblGrid>
                <a:gridCol w="8229600">
                  <a:extLst>
                    <a:ext uri="{9D8B030D-6E8A-4147-A177-3AD203B41FA5}">
                      <a16:colId xmlns:a16="http://schemas.microsoft.com/office/drawing/2014/main" val="3901328945"/>
                    </a:ext>
                  </a:extLst>
                </a:gridCol>
              </a:tblGrid>
              <a:tr h="920115">
                <a:tc>
                  <a:txBody>
                    <a:bodyPr/>
                    <a:lstStyle/>
                    <a:p>
                      <a:pPr algn="l" fontAlgn="ctr">
                        <a:tabLst>
                          <a:tab pos="358775" algn="l"/>
                        </a:tabLst>
                      </a:pPr>
                      <a:endParaRPr lang="en-US" sz="2000" b="1" u="none" strike="noStrike" dirty="0">
                        <a:solidFill>
                          <a:srgbClr val="000000"/>
                        </a:solidFill>
                        <a:effectLst/>
                      </a:endParaRPr>
                    </a:p>
                    <a:p>
                      <a:pPr algn="l" fontAlgn="ctr">
                        <a:tabLst>
                          <a:tab pos="358775" algn="l"/>
                        </a:tabLst>
                      </a:pPr>
                      <a:r>
                        <a:rPr lang="en-US" sz="2000" b="1" u="none" strike="noStrike" dirty="0">
                          <a:solidFill>
                            <a:srgbClr val="000000"/>
                          </a:solidFill>
                          <a:effectLst/>
                        </a:rPr>
                        <a:t>4. 	Goal and objective</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did the entrant:</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rgbClr val="7A9A01"/>
                      </a:solidFill>
                      <a:prstDash val="solid"/>
                      <a:round/>
                      <a:headEnd type="none" w="med" len="med"/>
                      <a:tailEnd type="none" w="med" len="med"/>
                    </a:lnB>
                  </a:tcPr>
                </a:tc>
                <a:extLst>
                  <a:ext uri="{0D108BD9-81ED-4DB2-BD59-A6C34878D82A}">
                    <a16:rowId xmlns:a16="http://schemas.microsoft.com/office/drawing/2014/main" val="192349605"/>
                  </a:ext>
                </a:extLst>
              </a:tr>
              <a:tr h="777240">
                <a:tc>
                  <a:txBody>
                    <a:bodyPr/>
                    <a:lstStyle/>
                    <a:p>
                      <a:pPr algn="l" fontAlgn="ctr">
                        <a:tabLst>
                          <a:tab pos="358775" algn="l"/>
                        </a:tabLst>
                      </a:pPr>
                      <a:r>
                        <a:rPr lang="en-US" sz="1800" b="0" u="none" strike="noStrike" dirty="0">
                          <a:solidFill>
                            <a:srgbClr val="000000"/>
                          </a:solidFill>
                          <a:effectLst/>
                        </a:rPr>
                        <a:t>1. 	Provide an over-arching goal to be achieved by the medium </a:t>
                      </a:r>
                      <a:endParaRPr lang="en-US" sz="1800" b="0" i="0" u="none" strike="noStrike" dirty="0">
                        <a:solidFill>
                          <a:srgbClr val="000000"/>
                        </a:solidFill>
                        <a:effectLst/>
                        <a:latin typeface="Arial" panose="020B0604020202020204" pitchFamily="34" charset="0"/>
                      </a:endParaRPr>
                    </a:p>
                  </a:txBody>
                  <a:tcPr marL="9525" marR="9525" marT="9525" marB="0" anchor="ctr">
                    <a:lnT w="12700" cap="flat" cmpd="sng" algn="ctr">
                      <a:solidFill>
                        <a:srgbClr val="7A9A01"/>
                      </a:solidFill>
                      <a:prstDash val="solid"/>
                      <a:round/>
                      <a:headEnd type="none" w="med" len="med"/>
                      <a:tailEnd type="none" w="med" len="med"/>
                    </a:lnT>
                  </a:tcPr>
                </a:tc>
                <a:extLst>
                  <a:ext uri="{0D108BD9-81ED-4DB2-BD59-A6C34878D82A}">
                    <a16:rowId xmlns:a16="http://schemas.microsoft.com/office/drawing/2014/main" val="1878698220"/>
                  </a:ext>
                </a:extLst>
              </a:tr>
              <a:tr h="777240">
                <a:tc>
                  <a:txBody>
                    <a:bodyPr/>
                    <a:lstStyle/>
                    <a:p>
                      <a:pPr marL="355600" indent="-355600" algn="l" fontAlgn="ctr">
                        <a:buAutoNum type="arabicPeriod" startAt="2"/>
                        <a:tabLst>
                          <a:tab pos="358775" algn="l"/>
                        </a:tabLst>
                      </a:pPr>
                      <a:r>
                        <a:rPr lang="en-US" sz="1800" b="0" u="none" strike="noStrike" dirty="0">
                          <a:solidFill>
                            <a:srgbClr val="000000"/>
                          </a:solidFill>
                          <a:effectLst/>
                        </a:rPr>
                        <a:t> Provide output and outcome objectives supporting the goal and related to the need for this medium</a:t>
                      </a:r>
                    </a:p>
                    <a:p>
                      <a:pPr marL="355600" indent="-355600" algn="l" fontAlgn="ctr">
                        <a:buAutoNum type="arabicPeriod" startAt="2"/>
                        <a:tabLst>
                          <a:tab pos="358775" algn="l"/>
                        </a:tabLst>
                      </a:pPr>
                      <a:endParaRPr lang="en-US" sz="1800" b="0" u="none" strike="noStrike" dirty="0">
                        <a:solidFill>
                          <a:srgbClr val="000000"/>
                        </a:solidFill>
                        <a:effectLst/>
                      </a:endParaRPr>
                    </a:p>
                    <a:p>
                      <a:pPr marL="355600" indent="-355600" algn="l" fontAlgn="ctr">
                        <a:buAutoNum type="arabicPeriod" startAt="2"/>
                        <a:tabLst>
                          <a:tab pos="358775" algn="l"/>
                        </a:tabLst>
                      </a:pPr>
                      <a:r>
                        <a:rPr lang="en-US" sz="1800" b="0" u="none" strike="noStrike" dirty="0">
                          <a:solidFill>
                            <a:srgbClr val="000000"/>
                          </a:solidFill>
                          <a:effectLst/>
                        </a:rPr>
                        <a:t>Stated the objectives in SMART terms </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27757576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1CB1E-7AAA-67AE-E8A1-D887DC88212A}"/>
              </a:ext>
            </a:extLst>
          </p:cNvPr>
          <p:cNvSpPr>
            <a:spLocks noGrp="1"/>
          </p:cNvSpPr>
          <p:nvPr>
            <p:ph type="title"/>
          </p:nvPr>
        </p:nvSpPr>
        <p:spPr>
          <a:xfrm>
            <a:off x="457200" y="373848"/>
            <a:ext cx="8229600" cy="845352"/>
          </a:xfrm>
        </p:spPr>
        <p:txBody>
          <a:bodyPr/>
          <a:lstStyle/>
          <a:p>
            <a:r>
              <a:rPr lang="en-US" dirty="0"/>
              <a:t>Goal and objectives</a:t>
            </a:r>
          </a:p>
        </p:txBody>
      </p:sp>
      <p:sp>
        <p:nvSpPr>
          <p:cNvPr id="3" name="Content Placeholder 2">
            <a:extLst>
              <a:ext uri="{FF2B5EF4-FFF2-40B4-BE49-F238E27FC236}">
                <a16:creationId xmlns:a16="http://schemas.microsoft.com/office/drawing/2014/main" id="{5AA842D9-4AAE-8045-CF33-08E3F65C57E9}"/>
              </a:ext>
            </a:extLst>
          </p:cNvPr>
          <p:cNvSpPr>
            <a:spLocks noGrp="1"/>
          </p:cNvSpPr>
          <p:nvPr>
            <p:ph idx="1"/>
          </p:nvPr>
        </p:nvSpPr>
        <p:spPr>
          <a:xfrm>
            <a:off x="457200" y="1371600"/>
            <a:ext cx="8229600" cy="4366410"/>
          </a:xfrm>
        </p:spPr>
        <p:txBody>
          <a:bodyPr/>
          <a:lstStyle/>
          <a:p>
            <a:pPr marL="0" indent="0">
              <a:buNone/>
            </a:pPr>
            <a:r>
              <a:rPr lang="en-US" b="1" dirty="0"/>
              <a:t>The Achilles heel of many entries</a:t>
            </a:r>
          </a:p>
          <a:p>
            <a:endParaRPr lang="en-US" dirty="0"/>
          </a:p>
        </p:txBody>
      </p:sp>
      <p:pic>
        <p:nvPicPr>
          <p:cNvPr id="5" name="Picture 4">
            <a:extLst>
              <a:ext uri="{FF2B5EF4-FFF2-40B4-BE49-F238E27FC236}">
                <a16:creationId xmlns:a16="http://schemas.microsoft.com/office/drawing/2014/main" id="{46423B73-4857-2328-7927-60FDA5613491}"/>
              </a:ext>
            </a:extLst>
          </p:cNvPr>
          <p:cNvPicPr>
            <a:picLocks noChangeAspect="1"/>
          </p:cNvPicPr>
          <p:nvPr/>
        </p:nvPicPr>
        <p:blipFill>
          <a:blip r:embed="rId2"/>
          <a:stretch>
            <a:fillRect/>
          </a:stretch>
        </p:blipFill>
        <p:spPr>
          <a:xfrm>
            <a:off x="391158" y="2214562"/>
            <a:ext cx="8100379" cy="2509838"/>
          </a:xfrm>
          <a:prstGeom prst="rect">
            <a:avLst/>
          </a:prstGeom>
        </p:spPr>
      </p:pic>
    </p:spTree>
    <p:extLst>
      <p:ext uri="{BB962C8B-B14F-4D97-AF65-F5344CB8AC3E}">
        <p14:creationId xmlns:p14="http://schemas.microsoft.com/office/powerpoint/2010/main" val="3263674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C46C-FC28-C5C4-F813-67D986023A35}"/>
              </a:ext>
            </a:extLst>
          </p:cNvPr>
          <p:cNvSpPr>
            <a:spLocks noGrp="1"/>
          </p:cNvSpPr>
          <p:nvPr>
            <p:ph type="title"/>
          </p:nvPr>
        </p:nvSpPr>
        <p:spPr>
          <a:xfrm>
            <a:off x="457200" y="373848"/>
            <a:ext cx="8229600" cy="845352"/>
          </a:xfrm>
        </p:spPr>
        <p:txBody>
          <a:bodyPr/>
          <a:lstStyle/>
          <a:p>
            <a:r>
              <a:rPr lang="en-US" dirty="0"/>
              <a:t>Goal and objectives</a:t>
            </a:r>
          </a:p>
        </p:txBody>
      </p:sp>
      <p:sp>
        <p:nvSpPr>
          <p:cNvPr id="3" name="Content Placeholder 2">
            <a:extLst>
              <a:ext uri="{FF2B5EF4-FFF2-40B4-BE49-F238E27FC236}">
                <a16:creationId xmlns:a16="http://schemas.microsoft.com/office/drawing/2014/main" id="{AF7F2D9A-C6AB-F207-128E-A493F7BA1352}"/>
              </a:ext>
            </a:extLst>
          </p:cNvPr>
          <p:cNvSpPr>
            <a:spLocks noGrp="1"/>
          </p:cNvSpPr>
          <p:nvPr>
            <p:ph idx="1"/>
          </p:nvPr>
        </p:nvSpPr>
        <p:spPr>
          <a:xfrm>
            <a:off x="3749040" y="1584960"/>
            <a:ext cx="4953000" cy="2819400"/>
          </a:xfrm>
          <a:ln w="19050">
            <a:solidFill>
              <a:srgbClr val="7A9A01"/>
            </a:solidFill>
          </a:ln>
        </p:spPr>
        <p:txBody>
          <a:bodyPr>
            <a:normAutofit/>
          </a:bodyPr>
          <a:lstStyle/>
          <a:p>
            <a:r>
              <a:rPr lang="en-ZA" sz="1600" dirty="0"/>
              <a:t>Before evaluating a project's success, evaluators need to understand what the project was designed to achieve.</a:t>
            </a:r>
          </a:p>
          <a:p>
            <a:r>
              <a:rPr lang="en-ZA" sz="1600" dirty="0"/>
              <a:t>A strong entry demonstrates a clear line of sight from:</a:t>
            </a:r>
          </a:p>
          <a:p>
            <a:pPr marL="0" indent="0">
              <a:buNone/>
            </a:pPr>
            <a:r>
              <a:rPr lang="en-ZA" sz="1600" dirty="0"/>
              <a:t>      Need </a:t>
            </a:r>
            <a:r>
              <a:rPr lang="en-ZA" sz="1600" dirty="0">
                <a:solidFill>
                  <a:srgbClr val="7A9A01"/>
                </a:solidFill>
              </a:rPr>
              <a:t>→</a:t>
            </a:r>
            <a:r>
              <a:rPr lang="en-ZA" sz="1600" dirty="0"/>
              <a:t> Goal </a:t>
            </a:r>
            <a:r>
              <a:rPr lang="en-ZA" sz="1600" dirty="0">
                <a:solidFill>
                  <a:srgbClr val="7A9A01"/>
                </a:solidFill>
              </a:rPr>
              <a:t>→</a:t>
            </a:r>
            <a:r>
              <a:rPr lang="en-ZA" sz="1600" dirty="0"/>
              <a:t> Objectives </a:t>
            </a:r>
            <a:r>
              <a:rPr lang="en-ZA" sz="1600" dirty="0">
                <a:solidFill>
                  <a:srgbClr val="7A9A01"/>
                </a:solidFill>
              </a:rPr>
              <a:t>→</a:t>
            </a:r>
            <a:r>
              <a:rPr lang="en-ZA" sz="1600" dirty="0"/>
              <a:t> Results</a:t>
            </a:r>
          </a:p>
          <a:p>
            <a:r>
              <a:rPr lang="en-ZA" sz="1600" dirty="0"/>
              <a:t>If the objectives are unclear, unrealistic, or not measurable, evaluators cannot determine whether the project was successful.</a:t>
            </a:r>
          </a:p>
        </p:txBody>
      </p:sp>
      <p:sp>
        <p:nvSpPr>
          <p:cNvPr id="7" name="Arrow: Pentagon 6">
            <a:extLst>
              <a:ext uri="{FF2B5EF4-FFF2-40B4-BE49-F238E27FC236}">
                <a16:creationId xmlns:a16="http://schemas.microsoft.com/office/drawing/2014/main" id="{76688DB3-B3B5-1466-776F-2D0083A6D3A7}"/>
              </a:ext>
            </a:extLst>
          </p:cNvPr>
          <p:cNvSpPr/>
          <p:nvPr/>
        </p:nvSpPr>
        <p:spPr>
          <a:xfrm>
            <a:off x="609600" y="2438400"/>
            <a:ext cx="2971800" cy="1112520"/>
          </a:xfrm>
          <a:prstGeom prst="homePlat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sz="2000" dirty="0"/>
              <a:t>What evaluators are looking for</a:t>
            </a:r>
          </a:p>
        </p:txBody>
      </p:sp>
    </p:spTree>
    <p:extLst>
      <p:ext uri="{BB962C8B-B14F-4D97-AF65-F5344CB8AC3E}">
        <p14:creationId xmlns:p14="http://schemas.microsoft.com/office/powerpoint/2010/main" val="13718741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BE553-F3E0-7707-6DB5-D8EDCF39449D}"/>
              </a:ext>
            </a:extLst>
          </p:cNvPr>
          <p:cNvSpPr>
            <a:spLocks noGrp="1"/>
          </p:cNvSpPr>
          <p:nvPr>
            <p:ph type="title"/>
          </p:nvPr>
        </p:nvSpPr>
        <p:spPr>
          <a:xfrm>
            <a:off x="457200" y="373848"/>
            <a:ext cx="8229600" cy="845352"/>
          </a:xfrm>
        </p:spPr>
        <p:txBody>
          <a:bodyPr/>
          <a:lstStyle/>
          <a:p>
            <a:r>
              <a:rPr lang="en-US" dirty="0"/>
              <a:t>Goal and objectives</a:t>
            </a:r>
          </a:p>
        </p:txBody>
      </p:sp>
      <p:sp>
        <p:nvSpPr>
          <p:cNvPr id="3" name="Content Placeholder 2">
            <a:extLst>
              <a:ext uri="{FF2B5EF4-FFF2-40B4-BE49-F238E27FC236}">
                <a16:creationId xmlns:a16="http://schemas.microsoft.com/office/drawing/2014/main" id="{9525A12F-A813-566C-9CAF-47A3540FDEEE}"/>
              </a:ext>
            </a:extLst>
          </p:cNvPr>
          <p:cNvSpPr>
            <a:spLocks noGrp="1"/>
          </p:cNvSpPr>
          <p:nvPr>
            <p:ph idx="1"/>
          </p:nvPr>
        </p:nvSpPr>
        <p:spPr>
          <a:xfrm>
            <a:off x="601344" y="1981199"/>
            <a:ext cx="8085455" cy="2346959"/>
          </a:xfrm>
        </p:spPr>
        <p:txBody>
          <a:bodyPr>
            <a:noAutofit/>
          </a:bodyPr>
          <a:lstStyle/>
          <a:p>
            <a:pPr marL="0" indent="0">
              <a:buNone/>
            </a:pPr>
            <a:r>
              <a:rPr lang="en-ZA" sz="1600" b="1" dirty="0"/>
              <a:t>What is a goal?</a:t>
            </a:r>
          </a:p>
          <a:p>
            <a:pPr indent="-285750"/>
            <a:r>
              <a:rPr lang="en-ZA" sz="1600" dirty="0"/>
              <a:t>A goal is the broad, long-term change the project seeks to achieve.</a:t>
            </a:r>
          </a:p>
          <a:p>
            <a:pPr indent="-285750"/>
            <a:r>
              <a:rPr lang="en-ZA" sz="1600" dirty="0"/>
              <a:t>A goal should describe the desired future state rather than the activities undertaken.</a:t>
            </a:r>
          </a:p>
          <a:p>
            <a:pPr marL="0" indent="0">
              <a:buNone/>
            </a:pPr>
            <a:r>
              <a:rPr lang="en-ZA" sz="1600" b="1" dirty="0"/>
              <a:t>Strong goals</a:t>
            </a:r>
          </a:p>
          <a:p>
            <a:pPr indent="-285750"/>
            <a:r>
              <a:rPr lang="en-ZA" sz="1600" dirty="0"/>
              <a:t>To improve employee understanding of the organisation's strategic direction.</a:t>
            </a:r>
          </a:p>
          <a:p>
            <a:pPr indent="-285750"/>
            <a:r>
              <a:rPr lang="en-ZA" sz="1600" dirty="0"/>
              <a:t>To strengthen the institution's reputation among prospective students.</a:t>
            </a:r>
          </a:p>
          <a:p>
            <a:endParaRPr lang="en-US" sz="1600" dirty="0"/>
          </a:p>
        </p:txBody>
      </p:sp>
      <p:sp>
        <p:nvSpPr>
          <p:cNvPr id="6" name="Rectangle 5">
            <a:extLst>
              <a:ext uri="{FF2B5EF4-FFF2-40B4-BE49-F238E27FC236}">
                <a16:creationId xmlns:a16="http://schemas.microsoft.com/office/drawing/2014/main" id="{9158D585-886C-34BB-8AE6-E13C6770C2BD}"/>
              </a:ext>
            </a:extLst>
          </p:cNvPr>
          <p:cNvSpPr/>
          <p:nvPr/>
        </p:nvSpPr>
        <p:spPr>
          <a:xfrm>
            <a:off x="601345" y="1223245"/>
            <a:ext cx="8085455" cy="523240"/>
          </a:xfrm>
          <a:prstGeom prst="rect">
            <a:avLst/>
          </a:prstGeom>
          <a:noFill/>
          <a:ln w="19050">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r>
              <a:rPr lang="en-ZA" dirty="0">
                <a:solidFill>
                  <a:schemeClr val="tx1"/>
                </a:solidFill>
              </a:rPr>
              <a:t>Criterion 1: Provide a realistic overarching goal</a:t>
            </a:r>
          </a:p>
        </p:txBody>
      </p:sp>
      <p:sp>
        <p:nvSpPr>
          <p:cNvPr id="11" name="Speech Bubble: Oval 10">
            <a:extLst>
              <a:ext uri="{FF2B5EF4-FFF2-40B4-BE49-F238E27FC236}">
                <a16:creationId xmlns:a16="http://schemas.microsoft.com/office/drawing/2014/main" id="{6D014252-FDE1-B3D9-6F26-A5236BC2B78C}"/>
              </a:ext>
            </a:extLst>
          </p:cNvPr>
          <p:cNvSpPr/>
          <p:nvPr/>
        </p:nvSpPr>
        <p:spPr>
          <a:xfrm>
            <a:off x="1143000" y="4562872"/>
            <a:ext cx="1021078" cy="845352"/>
          </a:xfrm>
          <a:prstGeom prst="wedgeEllipseCallout">
            <a:avLst>
              <a:gd name="adj1" fmla="val 135649"/>
              <a:gd name="adj2" fmla="val 28644"/>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Tip</a:t>
            </a:r>
            <a:endParaRPr lang="en-ZA" sz="2400" dirty="0"/>
          </a:p>
        </p:txBody>
      </p:sp>
      <p:sp>
        <p:nvSpPr>
          <p:cNvPr id="12" name="Content Placeholder 2">
            <a:extLst>
              <a:ext uri="{FF2B5EF4-FFF2-40B4-BE49-F238E27FC236}">
                <a16:creationId xmlns:a16="http://schemas.microsoft.com/office/drawing/2014/main" id="{37D773FD-17D2-D53F-F344-6C98685E0315}"/>
              </a:ext>
            </a:extLst>
          </p:cNvPr>
          <p:cNvSpPr txBox="1">
            <a:spLocks/>
          </p:cNvSpPr>
          <p:nvPr/>
        </p:nvSpPr>
        <p:spPr>
          <a:xfrm>
            <a:off x="2971800" y="4789403"/>
            <a:ext cx="4495800" cy="845352"/>
          </a:xfrm>
          <a:prstGeom prst="rect">
            <a:avLst/>
          </a:prstGeom>
          <a:ln w="19050">
            <a:solidFill>
              <a:srgbClr val="7A9A01"/>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ZA" sz="1600" dirty="0"/>
              <a:t>A goal should answer the question:</a:t>
            </a:r>
          </a:p>
          <a:p>
            <a:pPr marL="0" indent="0" algn="ctr">
              <a:buNone/>
            </a:pPr>
            <a:r>
              <a:rPr lang="en-ZA" sz="1600" dirty="0"/>
              <a:t>"What difference are we trying to make?"</a:t>
            </a:r>
          </a:p>
        </p:txBody>
      </p:sp>
    </p:spTree>
    <p:extLst>
      <p:ext uri="{BB962C8B-B14F-4D97-AF65-F5344CB8AC3E}">
        <p14:creationId xmlns:p14="http://schemas.microsoft.com/office/powerpoint/2010/main" val="32979907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2DAEF-47CD-6C90-4E54-08F7B69C78B5}"/>
              </a:ext>
            </a:extLst>
          </p:cNvPr>
          <p:cNvSpPr>
            <a:spLocks noGrp="1"/>
          </p:cNvSpPr>
          <p:nvPr>
            <p:ph type="title"/>
          </p:nvPr>
        </p:nvSpPr>
        <p:spPr/>
        <p:txBody>
          <a:bodyPr/>
          <a:lstStyle/>
          <a:p>
            <a:r>
              <a:rPr lang="en-US" sz="2800" dirty="0"/>
              <a:t>Goal and objectives </a:t>
            </a:r>
            <a:r>
              <a:rPr lang="en-US" sz="1800" dirty="0"/>
              <a:t>(continued)</a:t>
            </a:r>
          </a:p>
        </p:txBody>
      </p:sp>
      <p:sp>
        <p:nvSpPr>
          <p:cNvPr id="3" name="Content Placeholder 2">
            <a:extLst>
              <a:ext uri="{FF2B5EF4-FFF2-40B4-BE49-F238E27FC236}">
                <a16:creationId xmlns:a16="http://schemas.microsoft.com/office/drawing/2014/main" id="{4BE6503F-AC16-5438-9931-43FF66463230}"/>
              </a:ext>
            </a:extLst>
          </p:cNvPr>
          <p:cNvSpPr>
            <a:spLocks noGrp="1"/>
          </p:cNvSpPr>
          <p:nvPr>
            <p:ph sz="half" idx="1"/>
          </p:nvPr>
        </p:nvSpPr>
        <p:spPr>
          <a:xfrm>
            <a:off x="457200" y="1905001"/>
            <a:ext cx="4038600" cy="1905000"/>
          </a:xfrm>
        </p:spPr>
        <p:txBody>
          <a:bodyPr>
            <a:noAutofit/>
          </a:bodyPr>
          <a:lstStyle/>
          <a:p>
            <a:pPr marL="0" indent="0">
              <a:spcBef>
                <a:spcPts val="300"/>
              </a:spcBef>
              <a:spcAft>
                <a:spcPts val="300"/>
              </a:spcAft>
              <a:buNone/>
            </a:pPr>
            <a:r>
              <a:rPr lang="en-ZA" sz="1400" b="1" dirty="0"/>
              <a:t>What is an output objective?</a:t>
            </a:r>
          </a:p>
          <a:p>
            <a:pPr marL="263525" indent="-263525">
              <a:spcBef>
                <a:spcPts val="300"/>
              </a:spcBef>
              <a:spcAft>
                <a:spcPts val="300"/>
              </a:spcAft>
            </a:pPr>
            <a:r>
              <a:rPr lang="en-ZA" sz="1400" dirty="0"/>
              <a:t>Output objectives measure what the project produced.</a:t>
            </a:r>
          </a:p>
          <a:p>
            <a:pPr marL="263525" indent="-263525">
              <a:spcBef>
                <a:spcPts val="300"/>
              </a:spcBef>
              <a:spcAft>
                <a:spcPts val="300"/>
              </a:spcAft>
            </a:pPr>
            <a:r>
              <a:rPr lang="en-ZA" sz="1400" dirty="0"/>
              <a:t>These are usually under the direct control of the communication team.</a:t>
            </a:r>
          </a:p>
          <a:p>
            <a:pPr marL="263525" indent="-263525">
              <a:spcBef>
                <a:spcPts val="300"/>
              </a:spcBef>
              <a:spcAft>
                <a:spcPts val="300"/>
              </a:spcAft>
            </a:pPr>
            <a:r>
              <a:rPr lang="en-ZA" sz="1400" dirty="0"/>
              <a:t>Output objectives measure activity.</a:t>
            </a:r>
          </a:p>
          <a:p>
            <a:pPr marL="263525" indent="-263525">
              <a:spcBef>
                <a:spcPts val="300"/>
              </a:spcBef>
              <a:spcAft>
                <a:spcPts val="300"/>
              </a:spcAft>
            </a:pPr>
            <a:r>
              <a:rPr lang="en-ZA" sz="1400" dirty="0"/>
              <a:t>They tell evaluators what was done.</a:t>
            </a:r>
          </a:p>
        </p:txBody>
      </p:sp>
      <p:sp>
        <p:nvSpPr>
          <p:cNvPr id="4" name="Content Placeholder 3">
            <a:extLst>
              <a:ext uri="{FF2B5EF4-FFF2-40B4-BE49-F238E27FC236}">
                <a16:creationId xmlns:a16="http://schemas.microsoft.com/office/drawing/2014/main" id="{C06E85B4-74CA-1E2D-4735-FA3ACC9088AA}"/>
              </a:ext>
            </a:extLst>
          </p:cNvPr>
          <p:cNvSpPr>
            <a:spLocks noGrp="1"/>
          </p:cNvSpPr>
          <p:nvPr>
            <p:ph sz="half" idx="2"/>
          </p:nvPr>
        </p:nvSpPr>
        <p:spPr>
          <a:xfrm>
            <a:off x="4648200" y="1905001"/>
            <a:ext cx="4160520" cy="1676399"/>
          </a:xfrm>
        </p:spPr>
        <p:txBody>
          <a:bodyPr>
            <a:noAutofit/>
          </a:bodyPr>
          <a:lstStyle/>
          <a:p>
            <a:pPr marL="0" indent="0">
              <a:spcBef>
                <a:spcPts val="300"/>
              </a:spcBef>
              <a:spcAft>
                <a:spcPts val="300"/>
              </a:spcAft>
              <a:buNone/>
            </a:pPr>
            <a:r>
              <a:rPr lang="en-ZA" sz="1400" b="1" dirty="0"/>
              <a:t>What is an outcome objective?</a:t>
            </a:r>
          </a:p>
          <a:p>
            <a:pPr marL="263525" indent="-206375">
              <a:spcBef>
                <a:spcPts val="300"/>
              </a:spcBef>
              <a:spcAft>
                <a:spcPts val="300"/>
              </a:spcAft>
            </a:pPr>
            <a:r>
              <a:rPr lang="en-ZA" sz="1400" dirty="0"/>
              <a:t>Outcome objectives measure the effect of the project on the audience.</a:t>
            </a:r>
          </a:p>
          <a:p>
            <a:pPr marL="263525" indent="-206375">
              <a:spcBef>
                <a:spcPts val="300"/>
              </a:spcBef>
              <a:spcAft>
                <a:spcPts val="300"/>
              </a:spcAft>
            </a:pPr>
            <a:r>
              <a:rPr lang="en-ZA" sz="1400" dirty="0"/>
              <a:t>Outcome objectives measure change.</a:t>
            </a:r>
          </a:p>
          <a:p>
            <a:pPr marL="263525" indent="-206375">
              <a:spcBef>
                <a:spcPts val="300"/>
              </a:spcBef>
              <a:spcAft>
                <a:spcPts val="300"/>
              </a:spcAft>
            </a:pPr>
            <a:r>
              <a:rPr lang="en-ZA" sz="1400" dirty="0"/>
              <a:t>They tell evaluators what happened because of the project.</a:t>
            </a:r>
          </a:p>
        </p:txBody>
      </p:sp>
      <p:sp>
        <p:nvSpPr>
          <p:cNvPr id="8" name="Rectangle 7">
            <a:extLst>
              <a:ext uri="{FF2B5EF4-FFF2-40B4-BE49-F238E27FC236}">
                <a16:creationId xmlns:a16="http://schemas.microsoft.com/office/drawing/2014/main" id="{5A43B100-53EC-BF63-0B0F-30C4001BFCA5}"/>
              </a:ext>
            </a:extLst>
          </p:cNvPr>
          <p:cNvSpPr/>
          <p:nvPr/>
        </p:nvSpPr>
        <p:spPr>
          <a:xfrm>
            <a:off x="529272" y="1173321"/>
            <a:ext cx="8085455" cy="523240"/>
          </a:xfrm>
          <a:prstGeom prst="rect">
            <a:avLst/>
          </a:prstGeom>
          <a:noFill/>
          <a:ln w="19050">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r>
              <a:rPr lang="en-ZA" dirty="0">
                <a:solidFill>
                  <a:schemeClr val="tx1"/>
                </a:solidFill>
              </a:rPr>
              <a:t>Criterion 2: Provide output and outcome objectives</a:t>
            </a:r>
          </a:p>
        </p:txBody>
      </p:sp>
      <p:sp>
        <p:nvSpPr>
          <p:cNvPr id="10" name="Content Placeholder 3">
            <a:extLst>
              <a:ext uri="{FF2B5EF4-FFF2-40B4-BE49-F238E27FC236}">
                <a16:creationId xmlns:a16="http://schemas.microsoft.com/office/drawing/2014/main" id="{5962BDDF-C2BD-3F3A-4945-2351C3442824}"/>
              </a:ext>
            </a:extLst>
          </p:cNvPr>
          <p:cNvSpPr txBox="1">
            <a:spLocks/>
          </p:cNvSpPr>
          <p:nvPr/>
        </p:nvSpPr>
        <p:spPr>
          <a:xfrm>
            <a:off x="529272" y="3998597"/>
            <a:ext cx="3875089" cy="1564004"/>
          </a:xfrm>
          <a:prstGeom prst="rect">
            <a:avLst/>
          </a:prstGeom>
          <a:solidFill>
            <a:srgbClr val="7A9A01">
              <a:alpha val="10196"/>
            </a:srgbClr>
          </a:solidFill>
          <a:ln w="19050">
            <a:solidFill>
              <a:srgbClr val="7A9A01"/>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spcBef>
                <a:spcPts val="300"/>
              </a:spcBef>
              <a:spcAft>
                <a:spcPts val="300"/>
              </a:spcAft>
              <a:buNone/>
            </a:pPr>
            <a:r>
              <a:rPr lang="en-ZA" sz="1200" b="1" dirty="0"/>
              <a:t>Examples</a:t>
            </a:r>
            <a:r>
              <a:rPr lang="en-ZA" sz="1200" dirty="0"/>
              <a:t> </a:t>
            </a:r>
          </a:p>
          <a:p>
            <a:pPr marL="269875" indent="-269875">
              <a:spcBef>
                <a:spcPts val="300"/>
              </a:spcBef>
              <a:spcAft>
                <a:spcPts val="300"/>
              </a:spcAft>
              <a:buClr>
                <a:srgbClr val="7A9A01"/>
              </a:buClr>
            </a:pPr>
            <a:r>
              <a:rPr lang="en-US" sz="1200" dirty="0"/>
              <a:t>Publish 100 stories in news media.</a:t>
            </a:r>
          </a:p>
          <a:p>
            <a:pPr marL="269875" indent="-269875">
              <a:spcBef>
                <a:spcPts val="300"/>
              </a:spcBef>
              <a:spcAft>
                <a:spcPts val="300"/>
              </a:spcAft>
              <a:buClr>
                <a:srgbClr val="7A9A01"/>
              </a:buClr>
            </a:pPr>
            <a:r>
              <a:rPr lang="en-US" sz="1200" dirty="0"/>
              <a:t>The publication will be downloaded 10,000 times during the first 12 months.</a:t>
            </a:r>
          </a:p>
          <a:p>
            <a:pPr marL="269875" indent="-269875">
              <a:spcBef>
                <a:spcPts val="300"/>
              </a:spcBef>
              <a:spcAft>
                <a:spcPts val="300"/>
              </a:spcAft>
              <a:buClr>
                <a:srgbClr val="7A9A01"/>
              </a:buClr>
            </a:pPr>
            <a:r>
              <a:rPr lang="en-US" sz="1200" dirty="0"/>
              <a:t>The number of hits on the website will increase by 15,000.</a:t>
            </a:r>
            <a:endParaRPr lang="en-ZA" sz="1200" dirty="0"/>
          </a:p>
        </p:txBody>
      </p:sp>
      <p:sp>
        <p:nvSpPr>
          <p:cNvPr id="11" name="Content Placeholder 3">
            <a:extLst>
              <a:ext uri="{FF2B5EF4-FFF2-40B4-BE49-F238E27FC236}">
                <a16:creationId xmlns:a16="http://schemas.microsoft.com/office/drawing/2014/main" id="{333F9BC5-D1C9-864D-F43F-0E1E4C6294E5}"/>
              </a:ext>
            </a:extLst>
          </p:cNvPr>
          <p:cNvSpPr txBox="1">
            <a:spLocks/>
          </p:cNvSpPr>
          <p:nvPr/>
        </p:nvSpPr>
        <p:spPr>
          <a:xfrm>
            <a:off x="4739640" y="3647600"/>
            <a:ext cx="4069080" cy="2143600"/>
          </a:xfrm>
          <a:prstGeom prst="rect">
            <a:avLst/>
          </a:prstGeom>
          <a:solidFill>
            <a:srgbClr val="7A9A01">
              <a:alpha val="10196"/>
            </a:srgbClr>
          </a:solidFill>
          <a:ln w="19050">
            <a:solidFill>
              <a:srgbClr val="7A9A01"/>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spcBef>
                <a:spcPts val="0"/>
              </a:spcBef>
              <a:spcAft>
                <a:spcPts val="0"/>
              </a:spcAft>
              <a:buNone/>
            </a:pPr>
            <a:r>
              <a:rPr lang="en-ZA" sz="1200" b="1" dirty="0"/>
              <a:t>Examples</a:t>
            </a:r>
            <a:endParaRPr lang="en-ZA" sz="1200" dirty="0"/>
          </a:p>
          <a:p>
            <a:pPr>
              <a:spcBef>
                <a:spcPts val="0"/>
              </a:spcBef>
              <a:spcAft>
                <a:spcPts val="0"/>
              </a:spcAft>
              <a:buClr>
                <a:srgbClr val="7A9A01"/>
              </a:buClr>
            </a:pPr>
            <a:r>
              <a:rPr lang="en-US" sz="1200" dirty="0"/>
              <a:t>Audience awareness of the programme to increase from 10% to 50%.</a:t>
            </a:r>
          </a:p>
          <a:p>
            <a:pPr>
              <a:spcBef>
                <a:spcPts val="0"/>
              </a:spcBef>
              <a:spcAft>
                <a:spcPts val="0"/>
              </a:spcAft>
              <a:buClr>
                <a:srgbClr val="7A9A01"/>
              </a:buClr>
            </a:pPr>
            <a:r>
              <a:rPr lang="en-US" sz="1200" dirty="0"/>
              <a:t>Employee understanding of the institution’s goals to increase from 25% to 65%.</a:t>
            </a:r>
          </a:p>
          <a:p>
            <a:pPr>
              <a:spcBef>
                <a:spcPts val="0"/>
              </a:spcBef>
              <a:spcAft>
                <a:spcPts val="0"/>
              </a:spcAft>
              <a:buClr>
                <a:srgbClr val="7A9A01"/>
              </a:buClr>
            </a:pPr>
            <a:r>
              <a:rPr lang="en-US" sz="1200" dirty="0"/>
              <a:t>Positive perception of the institution to improve from 30% to 50%.</a:t>
            </a:r>
          </a:p>
          <a:p>
            <a:pPr>
              <a:spcBef>
                <a:spcPts val="0"/>
              </a:spcBef>
              <a:spcAft>
                <a:spcPts val="0"/>
              </a:spcAft>
              <a:buClr>
                <a:srgbClr val="7A9A01"/>
              </a:buClr>
            </a:pPr>
            <a:r>
              <a:rPr lang="en-US" sz="1200" dirty="0"/>
              <a:t>65% of administrative staff practice the customer experience standards daily.</a:t>
            </a:r>
          </a:p>
          <a:p>
            <a:pPr>
              <a:spcBef>
                <a:spcPts val="0"/>
              </a:spcBef>
              <a:spcAft>
                <a:spcPts val="0"/>
              </a:spcAft>
              <a:buClr>
                <a:srgbClr val="7A9A01"/>
              </a:buClr>
            </a:pPr>
            <a:r>
              <a:rPr lang="en-US" sz="1200" dirty="0"/>
              <a:t>Enrolment to increase by 10% and market share by 2%.</a:t>
            </a:r>
            <a:endParaRPr lang="en-ZA" sz="1200" dirty="0"/>
          </a:p>
        </p:txBody>
      </p:sp>
    </p:spTree>
    <p:extLst>
      <p:ext uri="{BB962C8B-B14F-4D97-AF65-F5344CB8AC3E}">
        <p14:creationId xmlns:p14="http://schemas.microsoft.com/office/powerpoint/2010/main" val="4145715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47ADE83-5261-2A77-3654-E7BAF680000A}"/>
              </a:ext>
            </a:extLst>
          </p:cNvPr>
          <p:cNvSpPr>
            <a:spLocks noGrp="1"/>
          </p:cNvSpPr>
          <p:nvPr>
            <p:ph type="title"/>
          </p:nvPr>
        </p:nvSpPr>
        <p:spPr/>
        <p:txBody>
          <a:bodyPr/>
          <a:lstStyle/>
          <a:p>
            <a:r>
              <a:rPr lang="en-US" dirty="0"/>
              <a:t>Goal and objectives </a:t>
            </a:r>
            <a:r>
              <a:rPr lang="en-US" sz="1800" dirty="0"/>
              <a:t>(continued)</a:t>
            </a:r>
            <a:endParaRPr lang="en-ZA" sz="1800" dirty="0"/>
          </a:p>
        </p:txBody>
      </p:sp>
      <p:graphicFrame>
        <p:nvGraphicFramePr>
          <p:cNvPr id="8" name="Content Placeholder 7">
            <a:extLst>
              <a:ext uri="{FF2B5EF4-FFF2-40B4-BE49-F238E27FC236}">
                <a16:creationId xmlns:a16="http://schemas.microsoft.com/office/drawing/2014/main" id="{759DCF8E-8F16-E3D9-1CFE-D2F2F4FD7916}"/>
              </a:ext>
            </a:extLst>
          </p:cNvPr>
          <p:cNvGraphicFramePr>
            <a:graphicFrameLocks noGrp="1"/>
          </p:cNvGraphicFramePr>
          <p:nvPr>
            <p:ph idx="1"/>
            <p:extLst>
              <p:ext uri="{D42A27DB-BD31-4B8C-83A1-F6EECF244321}">
                <p14:modId xmlns:p14="http://schemas.microsoft.com/office/powerpoint/2010/main" val="2118467403"/>
              </p:ext>
            </p:extLst>
          </p:nvPr>
        </p:nvGraphicFramePr>
        <p:xfrm>
          <a:off x="529272" y="3147218"/>
          <a:ext cx="8229600" cy="1463040"/>
        </p:xfrm>
        <a:graphic>
          <a:graphicData uri="http://schemas.openxmlformats.org/drawingml/2006/table">
            <a:tbl>
              <a:tblPr firstRow="1" bandRow="1">
                <a:tableStyleId>{21E4AEA4-8DFA-4A89-87EB-49C32662AFE0}</a:tableStyleId>
              </a:tblPr>
              <a:tblGrid>
                <a:gridCol w="2743200">
                  <a:extLst>
                    <a:ext uri="{9D8B030D-6E8A-4147-A177-3AD203B41FA5}">
                      <a16:colId xmlns:a16="http://schemas.microsoft.com/office/drawing/2014/main" val="219896132"/>
                    </a:ext>
                  </a:extLst>
                </a:gridCol>
                <a:gridCol w="2743200">
                  <a:extLst>
                    <a:ext uri="{9D8B030D-6E8A-4147-A177-3AD203B41FA5}">
                      <a16:colId xmlns:a16="http://schemas.microsoft.com/office/drawing/2014/main" val="3185386198"/>
                    </a:ext>
                  </a:extLst>
                </a:gridCol>
                <a:gridCol w="2743200">
                  <a:extLst>
                    <a:ext uri="{9D8B030D-6E8A-4147-A177-3AD203B41FA5}">
                      <a16:colId xmlns:a16="http://schemas.microsoft.com/office/drawing/2014/main" val="3600065816"/>
                    </a:ext>
                  </a:extLst>
                </a:gridCol>
              </a:tblGrid>
              <a:tr h="255762">
                <a:tc>
                  <a:txBody>
                    <a:bodyPr/>
                    <a:lstStyle/>
                    <a:p>
                      <a:r>
                        <a:rPr lang="en-US" sz="1400" dirty="0"/>
                        <a:t>Weak objective</a:t>
                      </a:r>
                      <a:endParaRPr lang="en-ZA" sz="1400" dirty="0"/>
                    </a:p>
                  </a:txBody>
                  <a:tcPr>
                    <a:solidFill>
                      <a:srgbClr val="7A9A01"/>
                    </a:solidFill>
                  </a:tcPr>
                </a:tc>
                <a:tc>
                  <a:txBody>
                    <a:bodyPr/>
                    <a:lstStyle/>
                    <a:p>
                      <a:r>
                        <a:rPr lang="en-US" sz="1400" dirty="0"/>
                        <a:t>Better objective</a:t>
                      </a:r>
                      <a:endParaRPr lang="en-ZA" sz="1400" dirty="0"/>
                    </a:p>
                  </a:txBody>
                  <a:tcPr>
                    <a:solidFill>
                      <a:srgbClr val="7A9A01"/>
                    </a:solidFill>
                  </a:tcPr>
                </a:tc>
                <a:tc>
                  <a:txBody>
                    <a:bodyPr/>
                    <a:lstStyle/>
                    <a:p>
                      <a:r>
                        <a:rPr lang="en-US" sz="1400" dirty="0"/>
                        <a:t>Strong SMART objective</a:t>
                      </a:r>
                      <a:endParaRPr lang="en-ZA" sz="1400" dirty="0"/>
                    </a:p>
                  </a:txBody>
                  <a:tcPr>
                    <a:solidFill>
                      <a:srgbClr val="7A9A01"/>
                    </a:solidFill>
                  </a:tcPr>
                </a:tc>
                <a:extLst>
                  <a:ext uri="{0D108BD9-81ED-4DB2-BD59-A6C34878D82A}">
                    <a16:rowId xmlns:a16="http://schemas.microsoft.com/office/drawing/2014/main" val="1400461069"/>
                  </a:ext>
                </a:extLst>
              </a:tr>
              <a:tr h="1150931">
                <a:tc>
                  <a:txBody>
                    <a:bodyPr/>
                    <a:lstStyle/>
                    <a:p>
                      <a:pPr marL="263525" lvl="1" indent="-263525">
                        <a:buClr>
                          <a:srgbClr val="7A9A01"/>
                        </a:buClr>
                        <a:buFont typeface="Arial" panose="020B0604020202020204" pitchFamily="34" charset="0"/>
                        <a:buChar char="•"/>
                      </a:pPr>
                      <a:r>
                        <a:rPr lang="en-ZA" sz="1400" dirty="0"/>
                        <a:t>Increase awareness.</a:t>
                      </a:r>
                    </a:p>
                    <a:p>
                      <a:pPr marL="285750" indent="-285750">
                        <a:buClr>
                          <a:srgbClr val="7A9A01"/>
                        </a:buClr>
                        <a:buFont typeface="Arial" panose="020B0604020202020204" pitchFamily="34" charset="0"/>
                        <a:buChar char="•"/>
                      </a:pPr>
                      <a:r>
                        <a:rPr lang="en-ZA" sz="1400" kern="1200" dirty="0">
                          <a:solidFill>
                            <a:schemeClr val="dk1"/>
                          </a:solidFill>
                          <a:effectLst/>
                          <a:latin typeface="+mn-lt"/>
                          <a:ea typeface="+mn-ea"/>
                          <a:cs typeface="+mn-cs"/>
                        </a:rPr>
                        <a:t>What awareness?</a:t>
                      </a:r>
                    </a:p>
                    <a:p>
                      <a:pPr marL="630238" lvl="1" indent="-173038">
                        <a:buClr>
                          <a:srgbClr val="7A9A01"/>
                        </a:buClr>
                        <a:buFont typeface="Arial" panose="020B0604020202020204" pitchFamily="34" charset="0"/>
                        <a:buChar char="−"/>
                      </a:pPr>
                      <a:r>
                        <a:rPr lang="en-ZA" sz="1400" kern="1200" dirty="0">
                          <a:solidFill>
                            <a:schemeClr val="dk1"/>
                          </a:solidFill>
                          <a:effectLst/>
                          <a:latin typeface="+mn-lt"/>
                          <a:ea typeface="+mn-ea"/>
                          <a:cs typeface="+mn-cs"/>
                        </a:rPr>
                        <a:t>By how much?</a:t>
                      </a:r>
                    </a:p>
                    <a:p>
                      <a:pPr marL="630238" lvl="1" indent="-173038">
                        <a:buClr>
                          <a:srgbClr val="7A9A01"/>
                        </a:buClr>
                        <a:buFont typeface="Arial" panose="020B0604020202020204" pitchFamily="34" charset="0"/>
                        <a:buChar char="−"/>
                      </a:pPr>
                      <a:r>
                        <a:rPr lang="en-ZA" sz="1400" kern="1200" dirty="0">
                          <a:solidFill>
                            <a:schemeClr val="dk1"/>
                          </a:solidFill>
                          <a:effectLst/>
                          <a:latin typeface="+mn-lt"/>
                          <a:ea typeface="+mn-ea"/>
                          <a:cs typeface="+mn-cs"/>
                        </a:rPr>
                        <a:t>Among whom?</a:t>
                      </a:r>
                    </a:p>
                    <a:p>
                      <a:pPr marL="630238" lvl="1" indent="-173038">
                        <a:buClr>
                          <a:srgbClr val="7A9A01"/>
                        </a:buClr>
                        <a:buFont typeface="Arial" panose="020B0604020202020204" pitchFamily="34" charset="0"/>
                        <a:buChar char="−"/>
                      </a:pPr>
                      <a:r>
                        <a:rPr lang="en-ZA" sz="1400" kern="1200" dirty="0">
                          <a:solidFill>
                            <a:schemeClr val="dk1"/>
                          </a:solidFill>
                          <a:effectLst/>
                          <a:latin typeface="+mn-lt"/>
                          <a:ea typeface="+mn-ea"/>
                          <a:cs typeface="+mn-cs"/>
                        </a:rPr>
                        <a:t>By when?</a:t>
                      </a:r>
                    </a:p>
                  </a:txBody>
                  <a:tcPr>
                    <a:solidFill>
                      <a:srgbClr val="7A9A01">
                        <a:alpha val="10196"/>
                      </a:srgbClr>
                    </a:solidFill>
                  </a:tcPr>
                </a:tc>
                <a:tc>
                  <a:txBody>
                    <a:bodyPr/>
                    <a:lstStyle/>
                    <a:p>
                      <a:pPr marL="285750" lvl="1" indent="-285750">
                        <a:buClr>
                          <a:srgbClr val="7A9A01"/>
                        </a:buClr>
                        <a:buFont typeface="Arial" panose="020B0604020202020204" pitchFamily="34" charset="0"/>
                        <a:buChar char="•"/>
                      </a:pPr>
                      <a:r>
                        <a:rPr lang="en-ZA" sz="1400" dirty="0"/>
                        <a:t>Increase awareness of the new student support programme among first-year students.</a:t>
                      </a:r>
                    </a:p>
                    <a:p>
                      <a:pPr marL="285750" lvl="1" indent="-285750">
                        <a:buClr>
                          <a:srgbClr val="7A9A01"/>
                        </a:buClr>
                        <a:buFont typeface="Arial" panose="020B0604020202020204" pitchFamily="34" charset="0"/>
                        <a:buChar char="•"/>
                      </a:pPr>
                      <a:r>
                        <a:rPr lang="en-ZA" sz="1400" dirty="0"/>
                        <a:t>Still not measurable.</a:t>
                      </a:r>
                    </a:p>
                  </a:txBody>
                  <a:tcPr>
                    <a:solidFill>
                      <a:srgbClr val="7A9A01">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400" dirty="0"/>
                        <a:t>Increase awareness of the new student support programme among first-year students from 40% to 70% by the end of the first semester.</a:t>
                      </a:r>
                    </a:p>
                  </a:txBody>
                  <a:tcPr>
                    <a:solidFill>
                      <a:srgbClr val="7A9A01">
                        <a:alpha val="10196"/>
                      </a:srgbClr>
                    </a:solidFill>
                  </a:tcPr>
                </a:tc>
                <a:extLst>
                  <a:ext uri="{0D108BD9-81ED-4DB2-BD59-A6C34878D82A}">
                    <a16:rowId xmlns:a16="http://schemas.microsoft.com/office/drawing/2014/main" val="320403518"/>
                  </a:ext>
                </a:extLst>
              </a:tr>
            </a:tbl>
          </a:graphicData>
        </a:graphic>
      </p:graphicFrame>
      <p:sp>
        <p:nvSpPr>
          <p:cNvPr id="7" name="Rectangle 6">
            <a:extLst>
              <a:ext uri="{FF2B5EF4-FFF2-40B4-BE49-F238E27FC236}">
                <a16:creationId xmlns:a16="http://schemas.microsoft.com/office/drawing/2014/main" id="{422BD42D-198B-257C-5E00-66969D321680}"/>
              </a:ext>
            </a:extLst>
          </p:cNvPr>
          <p:cNvSpPr/>
          <p:nvPr/>
        </p:nvSpPr>
        <p:spPr>
          <a:xfrm>
            <a:off x="529272" y="1173321"/>
            <a:ext cx="8085455" cy="523240"/>
          </a:xfrm>
          <a:prstGeom prst="rect">
            <a:avLst/>
          </a:prstGeom>
          <a:noFill/>
          <a:ln w="19050">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r>
              <a:rPr lang="en-ZA" dirty="0">
                <a:solidFill>
                  <a:schemeClr val="tx1"/>
                </a:solidFill>
              </a:rPr>
              <a:t>Criterion 3: State objectives in SMART terms</a:t>
            </a:r>
          </a:p>
        </p:txBody>
      </p:sp>
      <p:sp>
        <p:nvSpPr>
          <p:cNvPr id="9" name="Arrow: Pentagon 8">
            <a:extLst>
              <a:ext uri="{FF2B5EF4-FFF2-40B4-BE49-F238E27FC236}">
                <a16:creationId xmlns:a16="http://schemas.microsoft.com/office/drawing/2014/main" id="{30A269DC-AD2D-D36C-0A6C-9989FF6F7805}"/>
              </a:ext>
            </a:extLst>
          </p:cNvPr>
          <p:cNvSpPr/>
          <p:nvPr/>
        </p:nvSpPr>
        <p:spPr>
          <a:xfrm>
            <a:off x="529272" y="2018672"/>
            <a:ext cx="2747328" cy="523241"/>
          </a:xfrm>
          <a:prstGeom prst="homePlat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SMART means</a:t>
            </a:r>
            <a:endParaRPr lang="en-ZA" sz="1600" b="1" dirty="0"/>
          </a:p>
        </p:txBody>
      </p:sp>
      <p:sp>
        <p:nvSpPr>
          <p:cNvPr id="11" name="TextBox 10">
            <a:extLst>
              <a:ext uri="{FF2B5EF4-FFF2-40B4-BE49-F238E27FC236}">
                <a16:creationId xmlns:a16="http://schemas.microsoft.com/office/drawing/2014/main" id="{D25077EF-35AF-D908-917E-6C01093095D2}"/>
              </a:ext>
            </a:extLst>
          </p:cNvPr>
          <p:cNvSpPr txBox="1"/>
          <p:nvPr/>
        </p:nvSpPr>
        <p:spPr>
          <a:xfrm>
            <a:off x="3352799" y="1880988"/>
            <a:ext cx="2438400" cy="1169551"/>
          </a:xfrm>
          <a:prstGeom prst="rect">
            <a:avLst/>
          </a:prstGeom>
          <a:noFill/>
        </p:spPr>
        <p:txBody>
          <a:bodyPr wrap="square">
            <a:spAutoFit/>
          </a:bodyPr>
          <a:lstStyle/>
          <a:p>
            <a:pPr marL="285750" indent="-285750">
              <a:buClr>
                <a:srgbClr val="7A9A01"/>
              </a:buClr>
              <a:buFont typeface="Arial" panose="020B0604020202020204" pitchFamily="34" charset="0"/>
              <a:buChar char="•"/>
            </a:pPr>
            <a:r>
              <a:rPr lang="en-ZA" sz="1400" dirty="0"/>
              <a:t>Specific</a:t>
            </a:r>
          </a:p>
          <a:p>
            <a:pPr marL="285750" indent="-285750">
              <a:buClr>
                <a:srgbClr val="7A9A01"/>
              </a:buClr>
              <a:buFont typeface="Arial" panose="020B0604020202020204" pitchFamily="34" charset="0"/>
              <a:buChar char="•"/>
            </a:pPr>
            <a:r>
              <a:rPr lang="en-ZA" sz="1400" dirty="0"/>
              <a:t>Measurable</a:t>
            </a:r>
          </a:p>
          <a:p>
            <a:pPr marL="285750" indent="-285750">
              <a:buClr>
                <a:srgbClr val="7A9A01"/>
              </a:buClr>
              <a:buFont typeface="Arial" panose="020B0604020202020204" pitchFamily="34" charset="0"/>
              <a:buChar char="•"/>
            </a:pPr>
            <a:r>
              <a:rPr lang="en-ZA" sz="1400" dirty="0"/>
              <a:t>Achievable</a:t>
            </a:r>
          </a:p>
          <a:p>
            <a:pPr marL="285750" indent="-285750">
              <a:buClr>
                <a:srgbClr val="7A9A01"/>
              </a:buClr>
              <a:buFont typeface="Arial" panose="020B0604020202020204" pitchFamily="34" charset="0"/>
              <a:buChar char="•"/>
            </a:pPr>
            <a:r>
              <a:rPr lang="en-ZA" sz="1400" dirty="0"/>
              <a:t>Relevant</a:t>
            </a:r>
          </a:p>
          <a:p>
            <a:pPr marL="285750" indent="-285750">
              <a:buClr>
                <a:srgbClr val="7A9A01"/>
              </a:buClr>
              <a:buFont typeface="Arial" panose="020B0604020202020204" pitchFamily="34" charset="0"/>
              <a:buChar char="•"/>
            </a:pPr>
            <a:r>
              <a:rPr lang="en-ZA" sz="1400" dirty="0"/>
              <a:t>Time-bound</a:t>
            </a:r>
          </a:p>
        </p:txBody>
      </p:sp>
      <p:sp>
        <p:nvSpPr>
          <p:cNvPr id="13" name="TextBox 12">
            <a:extLst>
              <a:ext uri="{FF2B5EF4-FFF2-40B4-BE49-F238E27FC236}">
                <a16:creationId xmlns:a16="http://schemas.microsoft.com/office/drawing/2014/main" id="{A9F33E5E-6070-0DEF-1484-557FFF005706}"/>
              </a:ext>
            </a:extLst>
          </p:cNvPr>
          <p:cNvSpPr txBox="1"/>
          <p:nvPr/>
        </p:nvSpPr>
        <p:spPr>
          <a:xfrm>
            <a:off x="3352799" y="4767738"/>
            <a:ext cx="2057401" cy="1169551"/>
          </a:xfrm>
          <a:prstGeom prst="rect">
            <a:avLst/>
          </a:prstGeom>
          <a:noFill/>
        </p:spPr>
        <p:txBody>
          <a:bodyPr wrap="square">
            <a:spAutoFit/>
          </a:bodyPr>
          <a:lstStyle/>
          <a:p>
            <a:pPr marL="342900" indent="-342900">
              <a:buClr>
                <a:srgbClr val="7A9A01"/>
              </a:buClr>
              <a:buFont typeface="Arial" panose="020B0604020202020204" pitchFamily="34" charset="0"/>
              <a:buChar char="•"/>
            </a:pPr>
            <a:r>
              <a:rPr lang="en-ZA" sz="1400" dirty="0"/>
              <a:t>Specific</a:t>
            </a:r>
          </a:p>
          <a:p>
            <a:pPr marL="342900" indent="-342900">
              <a:buClr>
                <a:srgbClr val="7A9A01"/>
              </a:buClr>
              <a:buFont typeface="Arial" panose="020B0604020202020204" pitchFamily="34" charset="0"/>
              <a:buChar char="•"/>
            </a:pPr>
            <a:r>
              <a:rPr lang="en-ZA" sz="1400" dirty="0"/>
              <a:t>Measurable</a:t>
            </a:r>
          </a:p>
          <a:p>
            <a:pPr marL="342900" indent="-342900">
              <a:buClr>
                <a:srgbClr val="7A9A01"/>
              </a:buClr>
              <a:buFont typeface="Arial" panose="020B0604020202020204" pitchFamily="34" charset="0"/>
              <a:buChar char="•"/>
            </a:pPr>
            <a:r>
              <a:rPr lang="en-ZA" sz="1400" dirty="0"/>
              <a:t>Achievable</a:t>
            </a:r>
          </a:p>
          <a:p>
            <a:pPr marL="342900" indent="-342900">
              <a:buClr>
                <a:srgbClr val="7A9A01"/>
              </a:buClr>
              <a:buFont typeface="Arial" panose="020B0604020202020204" pitchFamily="34" charset="0"/>
              <a:buChar char="•"/>
            </a:pPr>
            <a:r>
              <a:rPr lang="en-ZA" sz="1400" dirty="0"/>
              <a:t>Relevant</a:t>
            </a:r>
          </a:p>
          <a:p>
            <a:pPr marL="342900" indent="-342900">
              <a:buClr>
                <a:srgbClr val="7A9A01"/>
              </a:buClr>
              <a:buFont typeface="Arial" panose="020B0604020202020204" pitchFamily="34" charset="0"/>
              <a:buChar char="•"/>
            </a:pPr>
            <a:r>
              <a:rPr lang="en-ZA" sz="1400" dirty="0"/>
              <a:t>Time-bound</a:t>
            </a:r>
          </a:p>
        </p:txBody>
      </p:sp>
      <p:sp>
        <p:nvSpPr>
          <p:cNvPr id="14" name="Arrow: Pentagon 13">
            <a:extLst>
              <a:ext uri="{FF2B5EF4-FFF2-40B4-BE49-F238E27FC236}">
                <a16:creationId xmlns:a16="http://schemas.microsoft.com/office/drawing/2014/main" id="{1F9F899F-E8FE-D08C-2149-48AC2A5B2BC3}"/>
              </a:ext>
            </a:extLst>
          </p:cNvPr>
          <p:cNvSpPr/>
          <p:nvPr/>
        </p:nvSpPr>
        <p:spPr>
          <a:xfrm>
            <a:off x="514032" y="5031272"/>
            <a:ext cx="2747328" cy="523241"/>
          </a:xfrm>
          <a:prstGeom prst="homePlat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Now the objective is</a:t>
            </a:r>
            <a:endParaRPr lang="en-ZA" sz="1600" b="1" dirty="0"/>
          </a:p>
        </p:txBody>
      </p:sp>
    </p:spTree>
    <p:extLst>
      <p:ext uri="{BB962C8B-B14F-4D97-AF65-F5344CB8AC3E}">
        <p14:creationId xmlns:p14="http://schemas.microsoft.com/office/powerpoint/2010/main" val="30915279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B94D4C-B9B4-977B-812E-3B0E61E5EC72}"/>
              </a:ext>
            </a:extLst>
          </p:cNvPr>
          <p:cNvSpPr>
            <a:spLocks noGrp="1"/>
          </p:cNvSpPr>
          <p:nvPr>
            <p:ph type="title"/>
          </p:nvPr>
        </p:nvSpPr>
        <p:spPr>
          <a:xfrm>
            <a:off x="457200" y="373848"/>
            <a:ext cx="8229600" cy="845352"/>
          </a:xfrm>
        </p:spPr>
        <p:txBody>
          <a:bodyPr>
            <a:normAutofit/>
          </a:bodyPr>
          <a:lstStyle/>
          <a:p>
            <a:r>
              <a:rPr lang="en-ZA" sz="2400" dirty="0"/>
              <a:t>A simple formula to use when you create your objectives</a:t>
            </a:r>
          </a:p>
        </p:txBody>
      </p:sp>
      <p:graphicFrame>
        <p:nvGraphicFramePr>
          <p:cNvPr id="15" name="Table 14">
            <a:extLst>
              <a:ext uri="{FF2B5EF4-FFF2-40B4-BE49-F238E27FC236}">
                <a16:creationId xmlns:a16="http://schemas.microsoft.com/office/drawing/2014/main" id="{15A0CDB7-8115-A720-6835-70E1531FF91B}"/>
              </a:ext>
            </a:extLst>
          </p:cNvPr>
          <p:cNvGraphicFramePr>
            <a:graphicFrameLocks noGrp="1"/>
          </p:cNvGraphicFramePr>
          <p:nvPr>
            <p:extLst>
              <p:ext uri="{D42A27DB-BD31-4B8C-83A1-F6EECF244321}">
                <p14:modId xmlns:p14="http://schemas.microsoft.com/office/powerpoint/2010/main" val="1988884785"/>
              </p:ext>
            </p:extLst>
          </p:nvPr>
        </p:nvGraphicFramePr>
        <p:xfrm>
          <a:off x="482600" y="1600200"/>
          <a:ext cx="7899400" cy="1828800"/>
        </p:xfrm>
        <a:graphic>
          <a:graphicData uri="http://schemas.openxmlformats.org/drawingml/2006/table">
            <a:tbl>
              <a:tblPr firstRow="1" bandRow="1">
                <a:tableStyleId>{21E4AEA4-8DFA-4A89-87EB-49C32662AFE0}</a:tableStyleId>
              </a:tblPr>
              <a:tblGrid>
                <a:gridCol w="2201976">
                  <a:extLst>
                    <a:ext uri="{9D8B030D-6E8A-4147-A177-3AD203B41FA5}">
                      <a16:colId xmlns:a16="http://schemas.microsoft.com/office/drawing/2014/main" val="1927701906"/>
                    </a:ext>
                  </a:extLst>
                </a:gridCol>
                <a:gridCol w="5697424">
                  <a:extLst>
                    <a:ext uri="{9D8B030D-6E8A-4147-A177-3AD203B41FA5}">
                      <a16:colId xmlns:a16="http://schemas.microsoft.com/office/drawing/2014/main" val="3666140165"/>
                    </a:ext>
                  </a:extLst>
                </a:gridCol>
              </a:tblGrid>
              <a:tr h="1828800">
                <a:tc>
                  <a:txBody>
                    <a:bodyPr/>
                    <a:lstStyle/>
                    <a:p>
                      <a:pPr algn="ctr"/>
                      <a:r>
                        <a:rPr lang="en-ZA" b="0" dirty="0">
                          <a:solidFill>
                            <a:schemeClr val="bg1"/>
                          </a:solidFill>
                        </a:rPr>
                        <a:t>Increase /</a:t>
                      </a:r>
                    </a:p>
                    <a:p>
                      <a:pPr algn="ctr"/>
                      <a:r>
                        <a:rPr lang="en-ZA" b="0" dirty="0">
                          <a:solidFill>
                            <a:schemeClr val="bg1"/>
                          </a:solidFill>
                        </a:rPr>
                        <a:t>Decrease /</a:t>
                      </a:r>
                    </a:p>
                    <a:p>
                      <a:pPr algn="ctr"/>
                      <a:r>
                        <a:rPr lang="en-ZA" b="0" dirty="0">
                          <a:solidFill>
                            <a:schemeClr val="bg1"/>
                          </a:solidFill>
                        </a:rPr>
                        <a:t>Maintain…</a:t>
                      </a:r>
                    </a:p>
                  </a:txBody>
                  <a:tcPr anchor="ctr">
                    <a:solidFill>
                      <a:srgbClr val="7A9A01"/>
                    </a:solidFill>
                  </a:tcPr>
                </a:tc>
                <a:tc>
                  <a:txBody>
                    <a:bodyPr/>
                    <a:lstStyle/>
                    <a:p>
                      <a:pPr marL="355600" lvl="1" indent="-263525">
                        <a:spcBef>
                          <a:spcPts val="300"/>
                        </a:spcBef>
                        <a:spcAft>
                          <a:spcPts val="300"/>
                        </a:spcAft>
                        <a:buClr>
                          <a:srgbClr val="7A9A01"/>
                        </a:buClr>
                        <a:buFont typeface="Arial" panose="020B0604020202020204" pitchFamily="34" charset="0"/>
                        <a:buChar char="•"/>
                      </a:pPr>
                      <a:r>
                        <a:rPr lang="en-ZA" b="0" dirty="0">
                          <a:solidFill>
                            <a:schemeClr val="tx1"/>
                          </a:solidFill>
                        </a:rPr>
                        <a:t>What?</a:t>
                      </a:r>
                    </a:p>
                    <a:p>
                      <a:pPr marL="355600" lvl="1" indent="-263525">
                        <a:buClr>
                          <a:srgbClr val="7A9A01"/>
                        </a:buClr>
                        <a:buFont typeface="Arial" panose="020B0604020202020204" pitchFamily="34" charset="0"/>
                        <a:buChar char="•"/>
                      </a:pPr>
                      <a:r>
                        <a:rPr lang="en-ZA" b="0" dirty="0">
                          <a:solidFill>
                            <a:schemeClr val="tx1"/>
                          </a:solidFill>
                        </a:rPr>
                        <a:t>Among whom?</a:t>
                      </a:r>
                    </a:p>
                    <a:p>
                      <a:pPr marL="355600" lvl="1" indent="-263525">
                        <a:buClr>
                          <a:srgbClr val="7A9A01"/>
                        </a:buClr>
                        <a:buFont typeface="Arial" panose="020B0604020202020204" pitchFamily="34" charset="0"/>
                        <a:buChar char="•"/>
                      </a:pPr>
                      <a:r>
                        <a:rPr lang="en-ZA" b="0" dirty="0">
                          <a:solidFill>
                            <a:schemeClr val="tx1"/>
                          </a:solidFill>
                        </a:rPr>
                        <a:t>From what baseline?</a:t>
                      </a:r>
                    </a:p>
                    <a:p>
                      <a:pPr marL="355600" lvl="1" indent="-263525">
                        <a:buClr>
                          <a:srgbClr val="7A9A01"/>
                        </a:buClr>
                        <a:buFont typeface="Arial" panose="020B0604020202020204" pitchFamily="34" charset="0"/>
                        <a:buChar char="•"/>
                      </a:pPr>
                      <a:r>
                        <a:rPr lang="en-ZA" b="0" dirty="0">
                          <a:solidFill>
                            <a:schemeClr val="tx1"/>
                          </a:solidFill>
                        </a:rPr>
                        <a:t>To what target?</a:t>
                      </a:r>
                    </a:p>
                    <a:p>
                      <a:pPr marL="355600" lvl="1" indent="-263525">
                        <a:buClr>
                          <a:srgbClr val="7A9A01"/>
                        </a:buClr>
                        <a:buFont typeface="Arial" panose="020B0604020202020204" pitchFamily="34" charset="0"/>
                        <a:buChar char="•"/>
                      </a:pPr>
                      <a:r>
                        <a:rPr lang="en-ZA" b="0" dirty="0">
                          <a:solidFill>
                            <a:schemeClr val="tx1"/>
                          </a:solidFill>
                        </a:rPr>
                        <a:t>By when?</a:t>
                      </a:r>
                    </a:p>
                  </a:txBody>
                  <a:tcPr anchor="ctr">
                    <a:solidFill>
                      <a:srgbClr val="7A9A01">
                        <a:alpha val="20000"/>
                      </a:srgbClr>
                    </a:solidFill>
                  </a:tcPr>
                </a:tc>
                <a:extLst>
                  <a:ext uri="{0D108BD9-81ED-4DB2-BD59-A6C34878D82A}">
                    <a16:rowId xmlns:a16="http://schemas.microsoft.com/office/drawing/2014/main" val="4210353462"/>
                  </a:ext>
                </a:extLst>
              </a:tr>
            </a:tbl>
          </a:graphicData>
        </a:graphic>
      </p:graphicFrame>
      <p:graphicFrame>
        <p:nvGraphicFramePr>
          <p:cNvPr id="16" name="Table 15">
            <a:extLst>
              <a:ext uri="{FF2B5EF4-FFF2-40B4-BE49-F238E27FC236}">
                <a16:creationId xmlns:a16="http://schemas.microsoft.com/office/drawing/2014/main" id="{202E9ECA-2B39-0878-DDB2-1520CCB1A018}"/>
              </a:ext>
            </a:extLst>
          </p:cNvPr>
          <p:cNvGraphicFramePr>
            <a:graphicFrameLocks noGrp="1"/>
          </p:cNvGraphicFramePr>
          <p:nvPr>
            <p:extLst>
              <p:ext uri="{D42A27DB-BD31-4B8C-83A1-F6EECF244321}">
                <p14:modId xmlns:p14="http://schemas.microsoft.com/office/powerpoint/2010/main" val="3560337897"/>
              </p:ext>
            </p:extLst>
          </p:nvPr>
        </p:nvGraphicFramePr>
        <p:xfrm>
          <a:off x="441960" y="3909377"/>
          <a:ext cx="7940040" cy="1310640"/>
        </p:xfrm>
        <a:graphic>
          <a:graphicData uri="http://schemas.openxmlformats.org/drawingml/2006/table">
            <a:tbl>
              <a:tblPr firstRow="1" bandRow="1">
                <a:tableStyleId>{21E4AEA4-8DFA-4A89-87EB-49C32662AFE0}</a:tableStyleId>
              </a:tblPr>
              <a:tblGrid>
                <a:gridCol w="2244260">
                  <a:extLst>
                    <a:ext uri="{9D8B030D-6E8A-4147-A177-3AD203B41FA5}">
                      <a16:colId xmlns:a16="http://schemas.microsoft.com/office/drawing/2014/main" val="1927701906"/>
                    </a:ext>
                  </a:extLst>
                </a:gridCol>
                <a:gridCol w="5695780">
                  <a:extLst>
                    <a:ext uri="{9D8B030D-6E8A-4147-A177-3AD203B41FA5}">
                      <a16:colId xmlns:a16="http://schemas.microsoft.com/office/drawing/2014/main" val="3666140165"/>
                    </a:ext>
                  </a:extLst>
                </a:gridCol>
              </a:tblGrid>
              <a:tr h="1310640">
                <a:tc>
                  <a:txBody>
                    <a:bodyPr/>
                    <a:lstStyle/>
                    <a:p>
                      <a:pPr algn="ctr"/>
                      <a:r>
                        <a:rPr lang="en-ZA" b="0" dirty="0">
                          <a:solidFill>
                            <a:schemeClr val="bg1"/>
                          </a:solidFill>
                        </a:rPr>
                        <a:t>Example</a:t>
                      </a:r>
                    </a:p>
                  </a:txBody>
                  <a:tcPr anchor="ctr">
                    <a:solidFill>
                      <a:srgbClr val="7A9A01"/>
                    </a:solidFill>
                  </a:tcPr>
                </a:tc>
                <a:tc>
                  <a:txBody>
                    <a:bodyPr/>
                    <a:lstStyle/>
                    <a:p>
                      <a:pPr marL="92075" lvl="1" indent="0"/>
                      <a:r>
                        <a:rPr lang="en-ZA" b="0" dirty="0">
                          <a:solidFill>
                            <a:schemeClr val="tx1"/>
                          </a:solidFill>
                        </a:rPr>
                        <a:t>Increase staff’s understanding of the institution's strategy among permanent employees from 58% to 75% by December 2026.</a:t>
                      </a:r>
                    </a:p>
                  </a:txBody>
                  <a:tcPr anchor="ctr">
                    <a:solidFill>
                      <a:srgbClr val="7A9A01">
                        <a:alpha val="20000"/>
                      </a:srgbClr>
                    </a:solidFill>
                  </a:tcPr>
                </a:tc>
                <a:extLst>
                  <a:ext uri="{0D108BD9-81ED-4DB2-BD59-A6C34878D82A}">
                    <a16:rowId xmlns:a16="http://schemas.microsoft.com/office/drawing/2014/main" val="4210353462"/>
                  </a:ext>
                </a:extLst>
              </a:tr>
            </a:tbl>
          </a:graphicData>
        </a:graphic>
      </p:graphicFrame>
    </p:spTree>
    <p:extLst>
      <p:ext uri="{BB962C8B-B14F-4D97-AF65-F5344CB8AC3E}">
        <p14:creationId xmlns:p14="http://schemas.microsoft.com/office/powerpoint/2010/main" val="32270751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63A419F-D34E-0D2A-D192-9E51FBA45EC7}"/>
              </a:ext>
            </a:extLst>
          </p:cNvPr>
          <p:cNvPicPr>
            <a:picLocks noChangeAspect="1"/>
          </p:cNvPicPr>
          <p:nvPr/>
        </p:nvPicPr>
        <p:blipFill>
          <a:blip r:embed="rId2"/>
          <a:stretch>
            <a:fillRect/>
          </a:stretch>
        </p:blipFill>
        <p:spPr>
          <a:xfrm>
            <a:off x="498348" y="1219200"/>
            <a:ext cx="8147304" cy="4114800"/>
          </a:xfrm>
          <a:prstGeom prst="rect">
            <a:avLst/>
          </a:prstGeom>
        </p:spPr>
      </p:pic>
    </p:spTree>
    <p:extLst>
      <p:ext uri="{BB962C8B-B14F-4D97-AF65-F5344CB8AC3E}">
        <p14:creationId xmlns:p14="http://schemas.microsoft.com/office/powerpoint/2010/main" val="2615256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AA2DA-EEE7-18B8-D08F-C3C4B0551E36}"/>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D98DD418-A189-4E80-C81A-AB8F9843D546}"/>
              </a:ext>
            </a:extLst>
          </p:cNvPr>
          <p:cNvGraphicFramePr>
            <a:graphicFrameLocks noGrp="1"/>
          </p:cNvGraphicFramePr>
          <p:nvPr>
            <p:extLst>
              <p:ext uri="{D42A27DB-BD31-4B8C-83A1-F6EECF244321}">
                <p14:modId xmlns:p14="http://schemas.microsoft.com/office/powerpoint/2010/main" val="398542377"/>
              </p:ext>
            </p:extLst>
          </p:nvPr>
        </p:nvGraphicFramePr>
        <p:xfrm>
          <a:off x="533400" y="914400"/>
          <a:ext cx="8229600" cy="4423410"/>
        </p:xfrm>
        <a:graphic>
          <a:graphicData uri="http://schemas.openxmlformats.org/drawingml/2006/table">
            <a:tbl>
              <a:tblPr>
                <a:tableStyleId>{C083E6E3-FA7D-4D7B-A595-EF9225AFEA82}</a:tableStyleId>
              </a:tblPr>
              <a:tblGrid>
                <a:gridCol w="8229600">
                  <a:extLst>
                    <a:ext uri="{9D8B030D-6E8A-4147-A177-3AD203B41FA5}">
                      <a16:colId xmlns:a16="http://schemas.microsoft.com/office/drawing/2014/main" val="3901328945"/>
                    </a:ext>
                  </a:extLst>
                </a:gridCol>
              </a:tblGrid>
              <a:tr h="920115">
                <a:tc>
                  <a:txBody>
                    <a:bodyPr/>
                    <a:lstStyle/>
                    <a:p>
                      <a:pPr algn="l" fontAlgn="ctr">
                        <a:tabLst>
                          <a:tab pos="358775" algn="l"/>
                        </a:tabLst>
                      </a:pPr>
                      <a:endParaRPr lang="en-US" sz="2000" b="1" u="none" strike="noStrike" dirty="0">
                        <a:solidFill>
                          <a:srgbClr val="000000"/>
                        </a:solidFill>
                        <a:effectLst/>
                      </a:endParaRPr>
                    </a:p>
                    <a:p>
                      <a:pPr algn="l" fontAlgn="ctr">
                        <a:tabLst>
                          <a:tab pos="358775" algn="l"/>
                        </a:tabLst>
                      </a:pPr>
                      <a:r>
                        <a:rPr lang="en-US" sz="2000" b="1" u="none" strike="noStrike" dirty="0">
                          <a:solidFill>
                            <a:srgbClr val="000000"/>
                          </a:solidFill>
                          <a:effectLst/>
                        </a:rPr>
                        <a:t>5. 	The strategic approach</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did the entrant:</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rgbClr val="7A9A01"/>
                      </a:solidFill>
                      <a:prstDash val="solid"/>
                      <a:round/>
                      <a:headEnd type="none" w="med" len="med"/>
                      <a:tailEnd type="none" w="med" len="med"/>
                    </a:lnB>
                  </a:tcPr>
                </a:tc>
                <a:extLst>
                  <a:ext uri="{0D108BD9-81ED-4DB2-BD59-A6C34878D82A}">
                    <a16:rowId xmlns:a16="http://schemas.microsoft.com/office/drawing/2014/main" val="192349605"/>
                  </a:ext>
                </a:extLst>
              </a:tr>
              <a:tr h="777240">
                <a:tc>
                  <a:txBody>
                    <a:bodyPr/>
                    <a:lstStyle/>
                    <a:p>
                      <a:pPr algn="l" fontAlgn="ctr">
                        <a:tabLst>
                          <a:tab pos="358775" algn="l"/>
                        </a:tabLst>
                      </a:pPr>
                      <a:r>
                        <a:rPr lang="en-US" sz="1800" b="0" u="none" strike="noStrike" dirty="0">
                          <a:solidFill>
                            <a:srgbClr val="000000"/>
                          </a:solidFill>
                          <a:effectLst/>
                        </a:rPr>
                        <a:t>1. 	Provide and explain the key and supporting messages</a:t>
                      </a:r>
                      <a:endParaRPr lang="en-US" sz="1800" b="0" i="0" u="none" strike="noStrike" dirty="0">
                        <a:solidFill>
                          <a:srgbClr val="000000"/>
                        </a:solidFill>
                        <a:effectLst/>
                        <a:latin typeface="Arial" panose="020B0604020202020204" pitchFamily="34" charset="0"/>
                      </a:endParaRPr>
                    </a:p>
                  </a:txBody>
                  <a:tcPr marL="9525" marR="9525" marT="9525" marB="0" anchor="ctr">
                    <a:lnT w="12700" cap="flat" cmpd="sng" algn="ctr">
                      <a:solidFill>
                        <a:srgbClr val="7A9A01"/>
                      </a:solidFill>
                      <a:prstDash val="solid"/>
                      <a:round/>
                      <a:headEnd type="none" w="med" len="med"/>
                      <a:tailEnd type="none" w="med" len="med"/>
                    </a:lnT>
                  </a:tcPr>
                </a:tc>
                <a:extLst>
                  <a:ext uri="{0D108BD9-81ED-4DB2-BD59-A6C34878D82A}">
                    <a16:rowId xmlns:a16="http://schemas.microsoft.com/office/drawing/2014/main" val="1878698220"/>
                  </a:ext>
                </a:extLst>
              </a:tr>
              <a:tr h="777240">
                <a:tc>
                  <a:txBody>
                    <a:bodyPr/>
                    <a:lstStyle/>
                    <a:p>
                      <a:pPr marL="355600" indent="-355600" algn="l" fontAlgn="ctr">
                        <a:buAutoNum type="arabicPeriod" startAt="2"/>
                        <a:tabLst>
                          <a:tab pos="358775" algn="l"/>
                        </a:tabLst>
                      </a:pPr>
                      <a:r>
                        <a:rPr lang="en-US" sz="1800" b="0" u="none" strike="noStrike" dirty="0">
                          <a:solidFill>
                            <a:srgbClr val="000000"/>
                          </a:solidFill>
                          <a:effectLst/>
                        </a:rPr>
                        <a:t>Provide the rationale used for linking the target audience(s) and objectives with the medium</a:t>
                      </a:r>
                    </a:p>
                    <a:p>
                      <a:pPr marL="355600" indent="-355600" algn="l" fontAlgn="ctr">
                        <a:buAutoNum type="arabicPeriod" startAt="2"/>
                        <a:tabLst>
                          <a:tab pos="358775" algn="l"/>
                        </a:tabLst>
                      </a:pPr>
                      <a:endParaRPr lang="en-US" sz="1800" b="0" u="none" strike="noStrike" dirty="0">
                        <a:solidFill>
                          <a:srgbClr val="000000"/>
                        </a:solidFill>
                        <a:effectLst/>
                      </a:endParaRPr>
                    </a:p>
                    <a:p>
                      <a:pPr marL="355600" indent="-355600" algn="l" fontAlgn="ctr">
                        <a:buAutoNum type="arabicPeriod" startAt="2"/>
                        <a:tabLst>
                          <a:tab pos="358775" algn="l"/>
                        </a:tabLst>
                      </a:pPr>
                      <a:r>
                        <a:rPr lang="en-US" sz="1800" b="0" u="none" strike="noStrike" dirty="0">
                          <a:solidFill>
                            <a:srgbClr val="000000"/>
                          </a:solidFill>
                          <a:effectLst/>
                        </a:rPr>
                        <a:t>Indicate the link to the institution’s needs</a:t>
                      </a:r>
                    </a:p>
                    <a:p>
                      <a:pPr marL="355600" indent="-355600" algn="l" fontAlgn="ctr">
                        <a:buAutoNum type="arabicPeriod" startAt="2"/>
                        <a:tabLst>
                          <a:tab pos="358775" algn="l"/>
                        </a:tabLst>
                      </a:pPr>
                      <a:endParaRPr lang="en-US" sz="1800" b="0" u="none" strike="noStrike" dirty="0">
                        <a:solidFill>
                          <a:srgbClr val="000000"/>
                        </a:solidFill>
                        <a:effectLst/>
                      </a:endParaRPr>
                    </a:p>
                    <a:p>
                      <a:pPr marL="355600" indent="-355600" algn="l" fontAlgn="ctr">
                        <a:buAutoNum type="arabicPeriod" startAt="2"/>
                        <a:tabLst>
                          <a:tab pos="358775" algn="l"/>
                        </a:tabLst>
                      </a:pPr>
                      <a:r>
                        <a:rPr lang="en-US" sz="1800" b="0" u="none" strike="noStrike" dirty="0">
                          <a:solidFill>
                            <a:srgbClr val="000000"/>
                          </a:solidFill>
                          <a:effectLst/>
                        </a:rPr>
                        <a:t>Use an innovative approach that will resonate intellectually and emotionally with the target audience</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30608753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E923-A58A-83EE-BD90-8DBAB28E3A81}"/>
              </a:ext>
            </a:extLst>
          </p:cNvPr>
          <p:cNvSpPr>
            <a:spLocks noGrp="1"/>
          </p:cNvSpPr>
          <p:nvPr>
            <p:ph type="title"/>
          </p:nvPr>
        </p:nvSpPr>
        <p:spPr/>
        <p:txBody>
          <a:bodyPr/>
          <a:lstStyle/>
          <a:p>
            <a:r>
              <a:rPr lang="en-US" dirty="0"/>
              <a:t>The strategy</a:t>
            </a:r>
          </a:p>
        </p:txBody>
      </p:sp>
      <p:sp>
        <p:nvSpPr>
          <p:cNvPr id="4" name="Content Placeholder 2">
            <a:extLst>
              <a:ext uri="{FF2B5EF4-FFF2-40B4-BE49-F238E27FC236}">
                <a16:creationId xmlns:a16="http://schemas.microsoft.com/office/drawing/2014/main" id="{8AF1B77C-0697-D690-9907-1B355AF16702}"/>
              </a:ext>
            </a:extLst>
          </p:cNvPr>
          <p:cNvSpPr txBox="1">
            <a:spLocks/>
          </p:cNvSpPr>
          <p:nvPr/>
        </p:nvSpPr>
        <p:spPr>
          <a:xfrm>
            <a:off x="3404871" y="1145390"/>
            <a:ext cx="5153024" cy="2893210"/>
          </a:xfrm>
          <a:prstGeom prst="rect">
            <a:avLst/>
          </a:prstGeom>
          <a:ln w="19050">
            <a:solidFill>
              <a:srgbClr val="7A9A01"/>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3525" indent="-263525">
              <a:buClr>
                <a:srgbClr val="7A9A01"/>
              </a:buClr>
            </a:pPr>
            <a:r>
              <a:rPr lang="en-ZA" sz="1800" dirty="0"/>
              <a:t>Why specific messages were chosen.</a:t>
            </a:r>
          </a:p>
          <a:p>
            <a:pPr marL="263525" indent="-263525">
              <a:buClr>
                <a:srgbClr val="7A9A01"/>
              </a:buClr>
            </a:pPr>
            <a:r>
              <a:rPr lang="en-ZA" sz="1800" dirty="0"/>
              <a:t>Why particular audiences were targeted.</a:t>
            </a:r>
          </a:p>
          <a:p>
            <a:pPr marL="263525" indent="-263525">
              <a:buClr>
                <a:srgbClr val="7A9A01"/>
              </a:buClr>
            </a:pPr>
            <a:r>
              <a:rPr lang="en-ZA" sz="1800" dirty="0"/>
              <a:t>Why certain tactics and channels were selected.</a:t>
            </a:r>
          </a:p>
          <a:p>
            <a:pPr marL="263525" indent="-263525">
              <a:buClr>
                <a:srgbClr val="7A9A01"/>
              </a:buClr>
            </a:pPr>
            <a:r>
              <a:rPr lang="en-ZA" sz="1800" dirty="0"/>
              <a:t>How the approach supports institutional goals.</a:t>
            </a:r>
          </a:p>
          <a:p>
            <a:pPr marL="263525" indent="-263525">
              <a:buClr>
                <a:srgbClr val="7A9A01"/>
              </a:buClr>
            </a:pPr>
            <a:r>
              <a:rPr lang="en-ZA" sz="1800" dirty="0"/>
              <a:t>What made the project distinctive, engaging or innovative.</a:t>
            </a:r>
            <a:endParaRPr lang="en-US" sz="1800" dirty="0"/>
          </a:p>
        </p:txBody>
      </p:sp>
      <p:sp>
        <p:nvSpPr>
          <p:cNvPr id="5" name="Arrow: Pentagon 4">
            <a:extLst>
              <a:ext uri="{FF2B5EF4-FFF2-40B4-BE49-F238E27FC236}">
                <a16:creationId xmlns:a16="http://schemas.microsoft.com/office/drawing/2014/main" id="{DC3BC7A6-125E-77B0-7D61-C55E103154F9}"/>
              </a:ext>
            </a:extLst>
          </p:cNvPr>
          <p:cNvSpPr/>
          <p:nvPr/>
        </p:nvSpPr>
        <p:spPr>
          <a:xfrm>
            <a:off x="473076" y="2050249"/>
            <a:ext cx="2895600" cy="845351"/>
          </a:xfrm>
          <a:prstGeom prst="homePlat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dirty="0"/>
              <a:t>Evaluators want to know</a:t>
            </a:r>
          </a:p>
        </p:txBody>
      </p:sp>
      <p:sp>
        <p:nvSpPr>
          <p:cNvPr id="6" name="Content Placeholder 2">
            <a:extLst>
              <a:ext uri="{FF2B5EF4-FFF2-40B4-BE49-F238E27FC236}">
                <a16:creationId xmlns:a16="http://schemas.microsoft.com/office/drawing/2014/main" id="{DFEE08EE-8E18-EEFC-C25D-ACBC54375B18}"/>
              </a:ext>
            </a:extLst>
          </p:cNvPr>
          <p:cNvSpPr txBox="1">
            <a:spLocks/>
          </p:cNvSpPr>
          <p:nvPr/>
        </p:nvSpPr>
        <p:spPr>
          <a:xfrm>
            <a:off x="521653" y="4414517"/>
            <a:ext cx="8100694" cy="1059329"/>
          </a:xfrm>
          <a:prstGeom prst="rect">
            <a:avLst/>
          </a:prstGeom>
          <a:solidFill>
            <a:srgbClr val="7A9A01">
              <a:alpha val="10196"/>
            </a:srgbClr>
          </a:solidFill>
          <a:ln w="19050">
            <a:solidFill>
              <a:srgbClr val="7A9A01"/>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 indent="0" algn="ctr">
              <a:buNone/>
            </a:pPr>
            <a:r>
              <a:rPr lang="en-ZA" sz="1800" dirty="0"/>
              <a:t>A strong strategic approach demonstrates that every element of the project was deliberately designed to achieve the stated objectives.</a:t>
            </a:r>
          </a:p>
        </p:txBody>
      </p:sp>
    </p:spTree>
    <p:extLst>
      <p:ext uri="{BB962C8B-B14F-4D97-AF65-F5344CB8AC3E}">
        <p14:creationId xmlns:p14="http://schemas.microsoft.com/office/powerpoint/2010/main" val="8121127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47509-1CED-4A70-8EB9-FEA3F81CAFEC}"/>
              </a:ext>
            </a:extLst>
          </p:cNvPr>
          <p:cNvSpPr>
            <a:spLocks noGrp="1"/>
          </p:cNvSpPr>
          <p:nvPr>
            <p:ph type="title"/>
          </p:nvPr>
        </p:nvSpPr>
        <p:spPr/>
        <p:txBody>
          <a:bodyPr/>
          <a:lstStyle/>
          <a:p>
            <a:r>
              <a:rPr lang="en-US" dirty="0"/>
              <a:t>The strategy </a:t>
            </a:r>
            <a:r>
              <a:rPr lang="en-US" sz="1800" dirty="0"/>
              <a:t>(continued)</a:t>
            </a:r>
            <a:endParaRPr lang="en-ZA" sz="1800" dirty="0"/>
          </a:p>
        </p:txBody>
      </p:sp>
      <p:sp>
        <p:nvSpPr>
          <p:cNvPr id="7" name="Content Placeholder 6">
            <a:extLst>
              <a:ext uri="{FF2B5EF4-FFF2-40B4-BE49-F238E27FC236}">
                <a16:creationId xmlns:a16="http://schemas.microsoft.com/office/drawing/2014/main" id="{9A7BAB79-AA16-1E0A-5E64-EC9DD3E93CB5}"/>
              </a:ext>
            </a:extLst>
          </p:cNvPr>
          <p:cNvSpPr>
            <a:spLocks noGrp="1"/>
          </p:cNvSpPr>
          <p:nvPr>
            <p:ph sz="half" idx="1"/>
          </p:nvPr>
        </p:nvSpPr>
        <p:spPr>
          <a:xfrm>
            <a:off x="457200" y="2057401"/>
            <a:ext cx="4038600" cy="2438399"/>
          </a:xfrm>
        </p:spPr>
        <p:txBody>
          <a:bodyPr>
            <a:noAutofit/>
          </a:bodyPr>
          <a:lstStyle/>
          <a:p>
            <a:pPr marL="263525" indent="-263525"/>
            <a:r>
              <a:rPr lang="en-ZA" sz="1400" b="1" dirty="0"/>
              <a:t>What are primary messages?</a:t>
            </a:r>
          </a:p>
          <a:p>
            <a:pPr lvl="1"/>
            <a:r>
              <a:rPr lang="en-ZA" sz="1400" dirty="0"/>
              <a:t>Primary messages are the most important ideas the audience must remember.</a:t>
            </a:r>
          </a:p>
          <a:p>
            <a:pPr marL="263525" indent="-263525"/>
            <a:r>
              <a:rPr lang="en-ZA" sz="1400" b="1" dirty="0"/>
              <a:t>What are supporting messages?</a:t>
            </a:r>
          </a:p>
          <a:p>
            <a:pPr lvl="1"/>
            <a:r>
              <a:rPr lang="en-ZA" sz="1400" dirty="0"/>
              <a:t>Supporting messages reinforce the primary message and provide additional information, evidence or motivation.</a:t>
            </a:r>
          </a:p>
          <a:p>
            <a:endParaRPr lang="en-ZA" sz="1400" dirty="0"/>
          </a:p>
        </p:txBody>
      </p:sp>
      <p:sp>
        <p:nvSpPr>
          <p:cNvPr id="10" name="Content Placeholder 9">
            <a:extLst>
              <a:ext uri="{FF2B5EF4-FFF2-40B4-BE49-F238E27FC236}">
                <a16:creationId xmlns:a16="http://schemas.microsoft.com/office/drawing/2014/main" id="{B3B061DA-8131-0922-6E35-FF9270527ED3}"/>
              </a:ext>
            </a:extLst>
          </p:cNvPr>
          <p:cNvSpPr>
            <a:spLocks noGrp="1"/>
          </p:cNvSpPr>
          <p:nvPr>
            <p:ph sz="half" idx="2"/>
          </p:nvPr>
        </p:nvSpPr>
        <p:spPr>
          <a:xfrm>
            <a:off x="4648200" y="2057401"/>
            <a:ext cx="3966527" cy="2285999"/>
          </a:xfrm>
          <a:solidFill>
            <a:srgbClr val="7A9A01">
              <a:alpha val="10196"/>
            </a:srgbClr>
          </a:solidFill>
          <a:ln w="19050">
            <a:solidFill>
              <a:srgbClr val="7A9A01"/>
            </a:solidFill>
          </a:ln>
        </p:spPr>
        <p:txBody>
          <a:bodyPr>
            <a:noAutofit/>
          </a:bodyPr>
          <a:lstStyle/>
          <a:p>
            <a:pPr marL="0" indent="0">
              <a:spcBef>
                <a:spcPts val="300"/>
              </a:spcBef>
              <a:spcAft>
                <a:spcPts val="300"/>
              </a:spcAft>
              <a:buNone/>
            </a:pPr>
            <a:r>
              <a:rPr lang="en-ZA" sz="1400" b="1" dirty="0"/>
              <a:t>Example:</a:t>
            </a:r>
          </a:p>
          <a:p>
            <a:pPr marL="263525" indent="-263525">
              <a:spcBef>
                <a:spcPts val="300"/>
              </a:spcBef>
              <a:spcAft>
                <a:spcPts val="300"/>
              </a:spcAft>
            </a:pPr>
            <a:r>
              <a:rPr lang="en-ZA" sz="1400" b="1" dirty="0"/>
              <a:t>Primary message:</a:t>
            </a:r>
          </a:p>
          <a:p>
            <a:pPr lvl="1">
              <a:spcBef>
                <a:spcPts val="300"/>
              </a:spcBef>
              <a:spcAft>
                <a:spcPts val="300"/>
              </a:spcAft>
            </a:pPr>
            <a:r>
              <a:rPr lang="en-ZA" sz="1400" dirty="0"/>
              <a:t>"Every employee plays a role in delivering an exceptional student experience."</a:t>
            </a:r>
          </a:p>
          <a:p>
            <a:pPr marL="263525" indent="-263525">
              <a:spcBef>
                <a:spcPts val="300"/>
              </a:spcBef>
              <a:spcAft>
                <a:spcPts val="300"/>
              </a:spcAft>
            </a:pPr>
            <a:r>
              <a:rPr lang="en-ZA" sz="1400" b="1" dirty="0"/>
              <a:t>Supporting message:</a:t>
            </a:r>
          </a:p>
          <a:p>
            <a:pPr lvl="1">
              <a:spcBef>
                <a:spcPts val="300"/>
              </a:spcBef>
              <a:spcAft>
                <a:spcPts val="300"/>
              </a:spcAft>
            </a:pPr>
            <a:r>
              <a:rPr lang="en-ZA" sz="1400" dirty="0"/>
              <a:t>Student satisfaction affects institutional success.</a:t>
            </a:r>
          </a:p>
          <a:p>
            <a:pPr>
              <a:spcBef>
                <a:spcPts val="300"/>
              </a:spcBef>
              <a:spcAft>
                <a:spcPts val="300"/>
              </a:spcAft>
            </a:pPr>
            <a:endParaRPr lang="en-ZA" sz="1400" dirty="0"/>
          </a:p>
        </p:txBody>
      </p:sp>
      <p:sp>
        <p:nvSpPr>
          <p:cNvPr id="4" name="Rectangle 3">
            <a:extLst>
              <a:ext uri="{FF2B5EF4-FFF2-40B4-BE49-F238E27FC236}">
                <a16:creationId xmlns:a16="http://schemas.microsoft.com/office/drawing/2014/main" id="{0B887C2B-B0C0-280A-A195-87F0C716CB05}"/>
              </a:ext>
            </a:extLst>
          </p:cNvPr>
          <p:cNvSpPr/>
          <p:nvPr/>
        </p:nvSpPr>
        <p:spPr>
          <a:xfrm>
            <a:off x="529272" y="1173321"/>
            <a:ext cx="8085455" cy="523240"/>
          </a:xfrm>
          <a:prstGeom prst="rect">
            <a:avLst/>
          </a:prstGeom>
          <a:noFill/>
          <a:ln w="19050">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r>
              <a:rPr lang="en-ZA" dirty="0">
                <a:solidFill>
                  <a:schemeClr val="tx1"/>
                </a:solidFill>
              </a:rPr>
              <a:t>Criterion 1: Primary and supporting messages</a:t>
            </a:r>
          </a:p>
        </p:txBody>
      </p:sp>
      <p:sp>
        <p:nvSpPr>
          <p:cNvPr id="11" name="Content Placeholder 2">
            <a:extLst>
              <a:ext uri="{FF2B5EF4-FFF2-40B4-BE49-F238E27FC236}">
                <a16:creationId xmlns:a16="http://schemas.microsoft.com/office/drawing/2014/main" id="{574486BF-77A9-08A1-014A-AEE749A0F2C6}"/>
              </a:ext>
            </a:extLst>
          </p:cNvPr>
          <p:cNvSpPr txBox="1">
            <a:spLocks/>
          </p:cNvSpPr>
          <p:nvPr/>
        </p:nvSpPr>
        <p:spPr>
          <a:xfrm>
            <a:off x="3461703" y="4800600"/>
            <a:ext cx="5153024" cy="957660"/>
          </a:xfrm>
          <a:prstGeom prst="rect">
            <a:avLst/>
          </a:prstGeom>
          <a:ln w="19050">
            <a:solidFill>
              <a:srgbClr val="7A9A01"/>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3525" indent="-263525">
              <a:spcBef>
                <a:spcPts val="300"/>
              </a:spcBef>
              <a:spcAft>
                <a:spcPts val="300"/>
              </a:spcAft>
              <a:buClr>
                <a:srgbClr val="7A9A01"/>
              </a:buClr>
            </a:pPr>
            <a:r>
              <a:rPr lang="en-ZA" sz="1400" dirty="0"/>
              <a:t>What the key and supporting messages were.</a:t>
            </a:r>
          </a:p>
          <a:p>
            <a:pPr marL="263525" indent="-263525">
              <a:spcBef>
                <a:spcPts val="300"/>
              </a:spcBef>
              <a:spcAft>
                <a:spcPts val="300"/>
              </a:spcAft>
              <a:buClr>
                <a:srgbClr val="7A9A01"/>
              </a:buClr>
            </a:pPr>
            <a:r>
              <a:rPr lang="en-ZA" sz="1400" dirty="0"/>
              <a:t>Why they were selected.</a:t>
            </a:r>
          </a:p>
          <a:p>
            <a:pPr marL="263525" indent="-263525">
              <a:spcBef>
                <a:spcPts val="300"/>
              </a:spcBef>
              <a:spcAft>
                <a:spcPts val="300"/>
              </a:spcAft>
              <a:buClr>
                <a:srgbClr val="7A9A01"/>
              </a:buClr>
            </a:pPr>
            <a:r>
              <a:rPr lang="en-ZA" sz="1400" dirty="0"/>
              <a:t>How they support the objectives.</a:t>
            </a:r>
          </a:p>
        </p:txBody>
      </p:sp>
      <p:sp>
        <p:nvSpPr>
          <p:cNvPr id="12" name="Arrow: Pentagon 11">
            <a:extLst>
              <a:ext uri="{FF2B5EF4-FFF2-40B4-BE49-F238E27FC236}">
                <a16:creationId xmlns:a16="http://schemas.microsoft.com/office/drawing/2014/main" id="{D222A73F-8266-D4FB-3EBC-C034206D64E0}"/>
              </a:ext>
            </a:extLst>
          </p:cNvPr>
          <p:cNvSpPr/>
          <p:nvPr/>
        </p:nvSpPr>
        <p:spPr>
          <a:xfrm>
            <a:off x="529272" y="4893511"/>
            <a:ext cx="2895600" cy="619761"/>
          </a:xfrm>
          <a:prstGeom prst="homePlat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dirty="0"/>
              <a:t>What evaluators want</a:t>
            </a:r>
          </a:p>
        </p:txBody>
      </p:sp>
    </p:spTree>
    <p:extLst>
      <p:ext uri="{BB962C8B-B14F-4D97-AF65-F5344CB8AC3E}">
        <p14:creationId xmlns:p14="http://schemas.microsoft.com/office/powerpoint/2010/main" val="924800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71BDA-E337-7103-C676-7F63470894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BFE49C-0F5D-5C33-7128-2F109994BCD7}"/>
              </a:ext>
            </a:extLst>
          </p:cNvPr>
          <p:cNvSpPr>
            <a:spLocks noGrp="1"/>
          </p:cNvSpPr>
          <p:nvPr>
            <p:ph type="title"/>
          </p:nvPr>
        </p:nvSpPr>
        <p:spPr/>
        <p:txBody>
          <a:bodyPr/>
          <a:lstStyle/>
          <a:p>
            <a:r>
              <a:rPr lang="en-US" dirty="0"/>
              <a:t>The strategy </a:t>
            </a:r>
            <a:r>
              <a:rPr lang="en-US" sz="1800" dirty="0"/>
              <a:t>(continued)</a:t>
            </a:r>
            <a:endParaRPr lang="en-ZA" sz="1800" dirty="0"/>
          </a:p>
        </p:txBody>
      </p:sp>
      <p:sp>
        <p:nvSpPr>
          <p:cNvPr id="7" name="Content Placeholder 6">
            <a:extLst>
              <a:ext uri="{FF2B5EF4-FFF2-40B4-BE49-F238E27FC236}">
                <a16:creationId xmlns:a16="http://schemas.microsoft.com/office/drawing/2014/main" id="{01FAC475-C3B8-A9F2-FB2E-F82935E31A57}"/>
              </a:ext>
            </a:extLst>
          </p:cNvPr>
          <p:cNvSpPr>
            <a:spLocks noGrp="1"/>
          </p:cNvSpPr>
          <p:nvPr>
            <p:ph sz="half" idx="1"/>
          </p:nvPr>
        </p:nvSpPr>
        <p:spPr>
          <a:xfrm>
            <a:off x="508952" y="2303205"/>
            <a:ext cx="4038600" cy="1752599"/>
          </a:xfrm>
        </p:spPr>
        <p:txBody>
          <a:bodyPr>
            <a:noAutofit/>
          </a:bodyPr>
          <a:lstStyle/>
          <a:p>
            <a:r>
              <a:rPr lang="en-ZA" sz="1600" dirty="0"/>
              <a:t>This is often where entries lose marks.</a:t>
            </a:r>
          </a:p>
          <a:p>
            <a:r>
              <a:rPr lang="en-ZA" sz="1600" dirty="0"/>
              <a:t>Explain why each tactic was chosen.</a:t>
            </a:r>
          </a:p>
          <a:p>
            <a:r>
              <a:rPr lang="en-ZA" sz="1600" dirty="0"/>
              <a:t>It should relate to the explanation of the target audiences.</a:t>
            </a:r>
          </a:p>
        </p:txBody>
      </p:sp>
      <p:sp>
        <p:nvSpPr>
          <p:cNvPr id="10" name="Content Placeholder 9">
            <a:extLst>
              <a:ext uri="{FF2B5EF4-FFF2-40B4-BE49-F238E27FC236}">
                <a16:creationId xmlns:a16="http://schemas.microsoft.com/office/drawing/2014/main" id="{3B3A0264-3992-FE7D-DA27-EF156F91A88B}"/>
              </a:ext>
            </a:extLst>
          </p:cNvPr>
          <p:cNvSpPr>
            <a:spLocks noGrp="1"/>
          </p:cNvSpPr>
          <p:nvPr>
            <p:ph sz="half" idx="2"/>
          </p:nvPr>
        </p:nvSpPr>
        <p:spPr>
          <a:xfrm>
            <a:off x="4648200" y="1905001"/>
            <a:ext cx="3966527" cy="2549009"/>
          </a:xfrm>
          <a:solidFill>
            <a:srgbClr val="7A9A01">
              <a:alpha val="10196"/>
            </a:srgbClr>
          </a:solidFill>
          <a:ln w="19050">
            <a:solidFill>
              <a:srgbClr val="7A9A01"/>
            </a:solidFill>
          </a:ln>
        </p:spPr>
        <p:txBody>
          <a:bodyPr>
            <a:noAutofit/>
          </a:bodyPr>
          <a:lstStyle/>
          <a:p>
            <a:pPr marL="0" indent="0">
              <a:buNone/>
            </a:pPr>
            <a:r>
              <a:rPr lang="en-ZA" sz="1600" b="1" dirty="0"/>
              <a:t>Example:</a:t>
            </a:r>
          </a:p>
          <a:p>
            <a:pPr marL="0" indent="0">
              <a:buNone/>
            </a:pPr>
            <a:r>
              <a:rPr lang="en-ZA" sz="1600" dirty="0"/>
              <a:t>Research showed that prospective students relied heavily on social media and peer recommendations when selecting a university. Social media storytelling and student ambassador videos were therefore selected as the primary tactics to increase awareness and consideration among this audience.</a:t>
            </a:r>
          </a:p>
        </p:txBody>
      </p:sp>
      <p:sp>
        <p:nvSpPr>
          <p:cNvPr id="4" name="Rectangle 3">
            <a:extLst>
              <a:ext uri="{FF2B5EF4-FFF2-40B4-BE49-F238E27FC236}">
                <a16:creationId xmlns:a16="http://schemas.microsoft.com/office/drawing/2014/main" id="{4673D391-4DDD-AA63-58CA-34BF3571B8F2}"/>
              </a:ext>
            </a:extLst>
          </p:cNvPr>
          <p:cNvSpPr/>
          <p:nvPr/>
        </p:nvSpPr>
        <p:spPr>
          <a:xfrm>
            <a:off x="529272" y="1173321"/>
            <a:ext cx="8085455" cy="523240"/>
          </a:xfrm>
          <a:prstGeom prst="rect">
            <a:avLst/>
          </a:prstGeom>
          <a:noFill/>
          <a:ln w="19050">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r>
              <a:rPr lang="en-ZA" dirty="0">
                <a:solidFill>
                  <a:schemeClr val="tx1"/>
                </a:solidFill>
              </a:rPr>
              <a:t>Criterion 2: Linking audiences and objectives to tactics</a:t>
            </a:r>
          </a:p>
        </p:txBody>
      </p:sp>
      <p:sp>
        <p:nvSpPr>
          <p:cNvPr id="11" name="Content Placeholder 2">
            <a:extLst>
              <a:ext uri="{FF2B5EF4-FFF2-40B4-BE49-F238E27FC236}">
                <a16:creationId xmlns:a16="http://schemas.microsoft.com/office/drawing/2014/main" id="{40E65480-8D40-A801-82AA-565C2BDAD475}"/>
              </a:ext>
            </a:extLst>
          </p:cNvPr>
          <p:cNvSpPr txBox="1">
            <a:spLocks/>
          </p:cNvSpPr>
          <p:nvPr/>
        </p:nvSpPr>
        <p:spPr>
          <a:xfrm>
            <a:off x="3461703" y="4855171"/>
            <a:ext cx="5153024" cy="957660"/>
          </a:xfrm>
          <a:prstGeom prst="rect">
            <a:avLst/>
          </a:prstGeom>
          <a:ln w="19050">
            <a:solidFill>
              <a:srgbClr val="7A9A01"/>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300"/>
              </a:spcBef>
              <a:spcAft>
                <a:spcPts val="300"/>
              </a:spcAft>
              <a:buNone/>
            </a:pPr>
            <a:r>
              <a:rPr lang="en-ZA" sz="1600" dirty="0"/>
              <a:t>Demonstrate that </a:t>
            </a:r>
          </a:p>
          <a:p>
            <a:pPr marL="0" indent="0">
              <a:spcBef>
                <a:spcPts val="300"/>
              </a:spcBef>
              <a:spcAft>
                <a:spcPts val="300"/>
              </a:spcAft>
              <a:buNone/>
            </a:pPr>
            <a:r>
              <a:rPr lang="en-ZA" sz="1600" dirty="0"/>
              <a:t>Audience insights </a:t>
            </a:r>
            <a:r>
              <a:rPr lang="en-ZA" sz="1600" dirty="0">
                <a:solidFill>
                  <a:srgbClr val="7A9A01"/>
                </a:solidFill>
              </a:rPr>
              <a:t>→</a:t>
            </a:r>
            <a:r>
              <a:rPr lang="en-ZA" sz="1600" dirty="0"/>
              <a:t> Objectives </a:t>
            </a:r>
            <a:r>
              <a:rPr lang="en-ZA" sz="1600" dirty="0">
                <a:solidFill>
                  <a:srgbClr val="7A9A01"/>
                </a:solidFill>
              </a:rPr>
              <a:t>→</a:t>
            </a:r>
            <a:r>
              <a:rPr lang="en-ZA" sz="1600" dirty="0"/>
              <a:t> Tactics</a:t>
            </a:r>
          </a:p>
          <a:p>
            <a:pPr marL="0" indent="0">
              <a:spcBef>
                <a:spcPts val="300"/>
              </a:spcBef>
              <a:spcAft>
                <a:spcPts val="300"/>
              </a:spcAft>
              <a:buNone/>
            </a:pPr>
            <a:r>
              <a:rPr lang="en-ZA" sz="1600" dirty="0"/>
              <a:t>are clearly connected.</a:t>
            </a:r>
          </a:p>
        </p:txBody>
      </p:sp>
      <p:sp>
        <p:nvSpPr>
          <p:cNvPr id="12" name="Arrow: Pentagon 11">
            <a:extLst>
              <a:ext uri="{FF2B5EF4-FFF2-40B4-BE49-F238E27FC236}">
                <a16:creationId xmlns:a16="http://schemas.microsoft.com/office/drawing/2014/main" id="{A21FF2A7-B5A3-6320-B3CC-E912BEAD0E1E}"/>
              </a:ext>
            </a:extLst>
          </p:cNvPr>
          <p:cNvSpPr/>
          <p:nvPr/>
        </p:nvSpPr>
        <p:spPr>
          <a:xfrm>
            <a:off x="529272" y="4948082"/>
            <a:ext cx="2895600" cy="619761"/>
          </a:xfrm>
          <a:prstGeom prst="homePlat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dirty="0"/>
              <a:t>What evaluators want</a:t>
            </a:r>
          </a:p>
        </p:txBody>
      </p:sp>
    </p:spTree>
    <p:extLst>
      <p:ext uri="{BB962C8B-B14F-4D97-AF65-F5344CB8AC3E}">
        <p14:creationId xmlns:p14="http://schemas.microsoft.com/office/powerpoint/2010/main" val="17739722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3234E-D03E-00EF-A014-2041A6C35E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D39130-1901-AC92-40F0-8DA5DBB3D2AF}"/>
              </a:ext>
            </a:extLst>
          </p:cNvPr>
          <p:cNvSpPr>
            <a:spLocks noGrp="1"/>
          </p:cNvSpPr>
          <p:nvPr>
            <p:ph type="title"/>
          </p:nvPr>
        </p:nvSpPr>
        <p:spPr/>
        <p:txBody>
          <a:bodyPr/>
          <a:lstStyle/>
          <a:p>
            <a:r>
              <a:rPr lang="en-US" dirty="0"/>
              <a:t>The strategy </a:t>
            </a:r>
            <a:r>
              <a:rPr lang="en-US" sz="1800" dirty="0"/>
              <a:t>(continued)</a:t>
            </a:r>
            <a:endParaRPr lang="en-ZA" sz="1800" dirty="0"/>
          </a:p>
        </p:txBody>
      </p:sp>
      <p:sp>
        <p:nvSpPr>
          <p:cNvPr id="7" name="Content Placeholder 6">
            <a:extLst>
              <a:ext uri="{FF2B5EF4-FFF2-40B4-BE49-F238E27FC236}">
                <a16:creationId xmlns:a16="http://schemas.microsoft.com/office/drawing/2014/main" id="{B33F2592-15FF-06EF-38C7-3408B5FBF0F6}"/>
              </a:ext>
            </a:extLst>
          </p:cNvPr>
          <p:cNvSpPr>
            <a:spLocks noGrp="1"/>
          </p:cNvSpPr>
          <p:nvPr>
            <p:ph sz="half" idx="1"/>
          </p:nvPr>
        </p:nvSpPr>
        <p:spPr>
          <a:xfrm>
            <a:off x="457201" y="2209324"/>
            <a:ext cx="4038600" cy="1523999"/>
          </a:xfrm>
        </p:spPr>
        <p:txBody>
          <a:bodyPr>
            <a:noAutofit/>
          </a:bodyPr>
          <a:lstStyle/>
          <a:p>
            <a:r>
              <a:rPr lang="en-ZA" sz="1400" dirty="0"/>
              <a:t>Innovation does not necessarily mean using new technology.</a:t>
            </a:r>
          </a:p>
          <a:p>
            <a:r>
              <a:rPr lang="en-ZA" sz="1400" dirty="0"/>
              <a:t>It means finding a fresh, relevant and engaging way to connect with the audience.</a:t>
            </a:r>
          </a:p>
        </p:txBody>
      </p:sp>
      <p:sp>
        <p:nvSpPr>
          <p:cNvPr id="10" name="Content Placeholder 9">
            <a:extLst>
              <a:ext uri="{FF2B5EF4-FFF2-40B4-BE49-F238E27FC236}">
                <a16:creationId xmlns:a16="http://schemas.microsoft.com/office/drawing/2014/main" id="{2D531DFA-DA33-2E33-5731-AB057C2A43C7}"/>
              </a:ext>
            </a:extLst>
          </p:cNvPr>
          <p:cNvSpPr>
            <a:spLocks noGrp="1"/>
          </p:cNvSpPr>
          <p:nvPr>
            <p:ph sz="half" idx="2"/>
          </p:nvPr>
        </p:nvSpPr>
        <p:spPr>
          <a:xfrm>
            <a:off x="4648200" y="1905001"/>
            <a:ext cx="3966527" cy="2362199"/>
          </a:xfrm>
          <a:solidFill>
            <a:srgbClr val="7A9A01">
              <a:alpha val="10196"/>
            </a:srgbClr>
          </a:solidFill>
          <a:ln w="19050">
            <a:solidFill>
              <a:srgbClr val="7A9A01"/>
            </a:solidFill>
          </a:ln>
        </p:spPr>
        <p:txBody>
          <a:bodyPr>
            <a:noAutofit/>
          </a:bodyPr>
          <a:lstStyle/>
          <a:p>
            <a:pPr marL="0" indent="0">
              <a:spcBef>
                <a:spcPts val="300"/>
              </a:spcBef>
              <a:spcAft>
                <a:spcPts val="300"/>
              </a:spcAft>
              <a:buNone/>
            </a:pPr>
            <a:r>
              <a:rPr lang="en-ZA" sz="1400" b="1" dirty="0"/>
              <a:t>Example:</a:t>
            </a:r>
          </a:p>
          <a:p>
            <a:pPr marL="269875" indent="-269875">
              <a:spcBef>
                <a:spcPts val="300"/>
              </a:spcBef>
              <a:spcAft>
                <a:spcPts val="300"/>
              </a:spcAft>
            </a:pPr>
            <a:r>
              <a:rPr lang="en-ZA" sz="1400" dirty="0"/>
              <a:t>Instead of promoting scholarships through fact sheets, the institution shared personal stories of scholarship recipients whose lives had been transformed through education.</a:t>
            </a:r>
          </a:p>
          <a:p>
            <a:pPr marL="269875" lvl="0" indent="-269875">
              <a:spcBef>
                <a:spcPts val="300"/>
              </a:spcBef>
              <a:spcAft>
                <a:spcPts val="300"/>
              </a:spcAft>
            </a:pPr>
            <a:r>
              <a:rPr lang="en-ZA" sz="1400" dirty="0"/>
              <a:t>The facts </a:t>
            </a:r>
            <a:r>
              <a:rPr lang="en-ZA" sz="1400" b="1" dirty="0"/>
              <a:t>informed</a:t>
            </a:r>
            <a:r>
              <a:rPr lang="en-ZA" sz="1400" dirty="0"/>
              <a:t> the audience.</a:t>
            </a:r>
          </a:p>
          <a:p>
            <a:pPr marL="269875" lvl="0" indent="-269875">
              <a:spcBef>
                <a:spcPts val="300"/>
              </a:spcBef>
              <a:spcAft>
                <a:spcPts val="300"/>
              </a:spcAft>
            </a:pPr>
            <a:r>
              <a:rPr lang="en-ZA" sz="1400" dirty="0"/>
              <a:t>The stories </a:t>
            </a:r>
            <a:r>
              <a:rPr lang="en-ZA" sz="1400" b="1" dirty="0"/>
              <a:t>inspired</a:t>
            </a:r>
            <a:r>
              <a:rPr lang="en-ZA" sz="1400" dirty="0"/>
              <a:t> the audience.</a:t>
            </a:r>
          </a:p>
          <a:p>
            <a:pPr marL="269875" indent="-269875">
              <a:spcBef>
                <a:spcPts val="300"/>
              </a:spcBef>
              <a:spcAft>
                <a:spcPts val="300"/>
              </a:spcAft>
            </a:pPr>
            <a:r>
              <a:rPr lang="en-ZA" sz="1400" dirty="0"/>
              <a:t>The project will appeal to both the head and the heart.</a:t>
            </a:r>
          </a:p>
        </p:txBody>
      </p:sp>
      <p:sp>
        <p:nvSpPr>
          <p:cNvPr id="4" name="Rectangle 3">
            <a:extLst>
              <a:ext uri="{FF2B5EF4-FFF2-40B4-BE49-F238E27FC236}">
                <a16:creationId xmlns:a16="http://schemas.microsoft.com/office/drawing/2014/main" id="{C5659B55-302C-D940-4350-484903AF8EA8}"/>
              </a:ext>
            </a:extLst>
          </p:cNvPr>
          <p:cNvSpPr/>
          <p:nvPr/>
        </p:nvSpPr>
        <p:spPr>
          <a:xfrm>
            <a:off x="529272" y="1173321"/>
            <a:ext cx="8085455" cy="523240"/>
          </a:xfrm>
          <a:prstGeom prst="rect">
            <a:avLst/>
          </a:prstGeom>
          <a:noFill/>
          <a:ln w="19050">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r>
              <a:rPr lang="en-ZA" dirty="0">
                <a:solidFill>
                  <a:schemeClr val="tx1"/>
                </a:solidFill>
              </a:rPr>
              <a:t>Criterion 3: Innovation and audience resonance</a:t>
            </a:r>
          </a:p>
        </p:txBody>
      </p:sp>
      <p:sp>
        <p:nvSpPr>
          <p:cNvPr id="11" name="Content Placeholder 2">
            <a:extLst>
              <a:ext uri="{FF2B5EF4-FFF2-40B4-BE49-F238E27FC236}">
                <a16:creationId xmlns:a16="http://schemas.microsoft.com/office/drawing/2014/main" id="{DE8F1FB8-4EB5-7B42-37F2-D0DD70EA4019}"/>
              </a:ext>
            </a:extLst>
          </p:cNvPr>
          <p:cNvSpPr txBox="1">
            <a:spLocks/>
          </p:cNvSpPr>
          <p:nvPr/>
        </p:nvSpPr>
        <p:spPr>
          <a:xfrm>
            <a:off x="3533776" y="4647247"/>
            <a:ext cx="5080951" cy="936031"/>
          </a:xfrm>
          <a:prstGeom prst="rect">
            <a:avLst/>
          </a:prstGeom>
          <a:ln w="19050">
            <a:solidFill>
              <a:srgbClr val="7A9A01"/>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300"/>
              </a:spcBef>
              <a:spcAft>
                <a:spcPts val="300"/>
              </a:spcAft>
              <a:buNone/>
            </a:pPr>
            <a:r>
              <a:rPr lang="en-ZA" sz="1400" dirty="0"/>
              <a:t>An approach that appeals:</a:t>
            </a:r>
          </a:p>
          <a:p>
            <a:pPr indent="-285750">
              <a:spcBef>
                <a:spcPts val="300"/>
              </a:spcBef>
              <a:spcAft>
                <a:spcPts val="300"/>
              </a:spcAft>
            </a:pPr>
            <a:r>
              <a:rPr lang="en-ZA" sz="1400" b="1" dirty="0"/>
              <a:t>Intellectually: </a:t>
            </a:r>
            <a:r>
              <a:rPr lang="en-ZA" sz="1400" dirty="0"/>
              <a:t>The audience understands the message.</a:t>
            </a:r>
          </a:p>
          <a:p>
            <a:pPr>
              <a:spcBef>
                <a:spcPts val="300"/>
              </a:spcBef>
              <a:spcAft>
                <a:spcPts val="300"/>
              </a:spcAft>
            </a:pPr>
            <a:r>
              <a:rPr lang="en-ZA" sz="1400" b="1" dirty="0"/>
              <a:t>Emotionally: </a:t>
            </a:r>
            <a:r>
              <a:rPr lang="en-ZA" sz="1400" dirty="0"/>
              <a:t>The audience cares about the message.</a:t>
            </a:r>
          </a:p>
        </p:txBody>
      </p:sp>
      <p:sp>
        <p:nvSpPr>
          <p:cNvPr id="12" name="Arrow: Pentagon 11">
            <a:extLst>
              <a:ext uri="{FF2B5EF4-FFF2-40B4-BE49-F238E27FC236}">
                <a16:creationId xmlns:a16="http://schemas.microsoft.com/office/drawing/2014/main" id="{C1C3CE84-B294-EB43-44C6-E33BD069D0EA}"/>
              </a:ext>
            </a:extLst>
          </p:cNvPr>
          <p:cNvSpPr/>
          <p:nvPr/>
        </p:nvSpPr>
        <p:spPr>
          <a:xfrm>
            <a:off x="566103" y="4789946"/>
            <a:ext cx="2895600" cy="619761"/>
          </a:xfrm>
          <a:prstGeom prst="homePlat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dirty="0"/>
              <a:t>What evaluators want</a:t>
            </a:r>
          </a:p>
        </p:txBody>
      </p:sp>
    </p:spTree>
    <p:extLst>
      <p:ext uri="{BB962C8B-B14F-4D97-AF65-F5344CB8AC3E}">
        <p14:creationId xmlns:p14="http://schemas.microsoft.com/office/powerpoint/2010/main" val="41823560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05ED3-2108-EE50-FE51-996EF1719C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C2B30D-2F71-5F0D-05A1-E9DFFF8B7BFE}"/>
              </a:ext>
            </a:extLst>
          </p:cNvPr>
          <p:cNvSpPr>
            <a:spLocks noGrp="1"/>
          </p:cNvSpPr>
          <p:nvPr>
            <p:ph type="title"/>
          </p:nvPr>
        </p:nvSpPr>
        <p:spPr/>
        <p:txBody>
          <a:bodyPr/>
          <a:lstStyle/>
          <a:p>
            <a:r>
              <a:rPr lang="en-US" dirty="0"/>
              <a:t>The strategy </a:t>
            </a:r>
            <a:r>
              <a:rPr lang="en-US" sz="1800" dirty="0"/>
              <a:t>(continued)</a:t>
            </a:r>
            <a:endParaRPr lang="en-ZA" sz="1800" dirty="0"/>
          </a:p>
        </p:txBody>
      </p:sp>
      <p:sp>
        <p:nvSpPr>
          <p:cNvPr id="7" name="Content Placeholder 6">
            <a:extLst>
              <a:ext uri="{FF2B5EF4-FFF2-40B4-BE49-F238E27FC236}">
                <a16:creationId xmlns:a16="http://schemas.microsoft.com/office/drawing/2014/main" id="{57070288-D1EC-8847-2300-843F0E753A37}"/>
              </a:ext>
            </a:extLst>
          </p:cNvPr>
          <p:cNvSpPr>
            <a:spLocks noGrp="1"/>
          </p:cNvSpPr>
          <p:nvPr>
            <p:ph sz="half" idx="1"/>
          </p:nvPr>
        </p:nvSpPr>
        <p:spPr>
          <a:xfrm>
            <a:off x="457200" y="2193163"/>
            <a:ext cx="3835400" cy="1382691"/>
          </a:xfrm>
        </p:spPr>
        <p:txBody>
          <a:bodyPr>
            <a:noAutofit/>
          </a:bodyPr>
          <a:lstStyle/>
          <a:p>
            <a:pPr marL="263525" indent="-263525"/>
            <a:r>
              <a:rPr lang="en-ZA" sz="1400" dirty="0"/>
              <a:t>Every strategic decision should support the need identified earlier.</a:t>
            </a:r>
          </a:p>
          <a:p>
            <a:pPr marL="263525" indent="-263525"/>
            <a:r>
              <a:rPr lang="en-ZA" sz="1400" dirty="0"/>
              <a:t>Indicate how will this approach help solve the problem, address the need or leverage the opportunity?</a:t>
            </a:r>
          </a:p>
        </p:txBody>
      </p:sp>
      <p:sp>
        <p:nvSpPr>
          <p:cNvPr id="10" name="Content Placeholder 9">
            <a:extLst>
              <a:ext uri="{FF2B5EF4-FFF2-40B4-BE49-F238E27FC236}">
                <a16:creationId xmlns:a16="http://schemas.microsoft.com/office/drawing/2014/main" id="{3CE43971-6F66-FFBC-D80E-A8A9B5E69915}"/>
              </a:ext>
            </a:extLst>
          </p:cNvPr>
          <p:cNvSpPr>
            <a:spLocks noGrp="1"/>
          </p:cNvSpPr>
          <p:nvPr>
            <p:ph sz="half" idx="2"/>
          </p:nvPr>
        </p:nvSpPr>
        <p:spPr>
          <a:xfrm>
            <a:off x="2605562" y="4245502"/>
            <a:ext cx="6091872" cy="1439177"/>
          </a:xfrm>
          <a:noFill/>
          <a:ln w="19050">
            <a:solidFill>
              <a:srgbClr val="7A9A01"/>
            </a:solidFill>
          </a:ln>
        </p:spPr>
        <p:txBody>
          <a:bodyPr anchor="ctr">
            <a:noAutofit/>
          </a:bodyPr>
          <a:lstStyle/>
          <a:p>
            <a:pPr marL="266700" indent="-266700">
              <a:spcBef>
                <a:spcPts val="300"/>
              </a:spcBef>
              <a:spcAft>
                <a:spcPts val="300"/>
              </a:spcAft>
            </a:pPr>
            <a:r>
              <a:rPr lang="en-ZA" sz="1400" dirty="0"/>
              <a:t>What messages were used.</a:t>
            </a:r>
          </a:p>
          <a:p>
            <a:pPr marL="263525" indent="-263525">
              <a:spcBef>
                <a:spcPts val="300"/>
              </a:spcBef>
              <a:spcAft>
                <a:spcPts val="300"/>
              </a:spcAft>
            </a:pPr>
            <a:r>
              <a:rPr lang="en-ZA" sz="1400" dirty="0"/>
              <a:t>Why those messages mattered.</a:t>
            </a:r>
          </a:p>
          <a:p>
            <a:pPr marL="263525" indent="-263525">
              <a:spcBef>
                <a:spcPts val="300"/>
              </a:spcBef>
              <a:spcAft>
                <a:spcPts val="300"/>
              </a:spcAft>
            </a:pPr>
            <a:r>
              <a:rPr lang="en-ZA" sz="1400" dirty="0"/>
              <a:t>Why specific tactics were selected.</a:t>
            </a:r>
          </a:p>
          <a:p>
            <a:pPr marL="263525" indent="-263525">
              <a:spcBef>
                <a:spcPts val="300"/>
              </a:spcBef>
              <a:spcAft>
                <a:spcPts val="300"/>
              </a:spcAft>
            </a:pPr>
            <a:r>
              <a:rPr lang="en-ZA" sz="1400" dirty="0"/>
              <a:t>How the approach addressed the organisational need.</a:t>
            </a:r>
          </a:p>
          <a:p>
            <a:pPr marL="263525" indent="-263525">
              <a:spcBef>
                <a:spcPts val="300"/>
              </a:spcBef>
              <a:spcAft>
                <a:spcPts val="300"/>
              </a:spcAft>
            </a:pPr>
            <a:r>
              <a:rPr lang="en-ZA" sz="1400" dirty="0"/>
              <a:t>Why the audience would find the project meaningful and compelling.</a:t>
            </a:r>
          </a:p>
        </p:txBody>
      </p:sp>
      <p:sp>
        <p:nvSpPr>
          <p:cNvPr id="4" name="Rectangle 3">
            <a:extLst>
              <a:ext uri="{FF2B5EF4-FFF2-40B4-BE49-F238E27FC236}">
                <a16:creationId xmlns:a16="http://schemas.microsoft.com/office/drawing/2014/main" id="{053D65E2-2777-16CD-E277-C4A70C241688}"/>
              </a:ext>
            </a:extLst>
          </p:cNvPr>
          <p:cNvSpPr/>
          <p:nvPr/>
        </p:nvSpPr>
        <p:spPr>
          <a:xfrm>
            <a:off x="529272" y="1173321"/>
            <a:ext cx="8157528" cy="523240"/>
          </a:xfrm>
          <a:prstGeom prst="rect">
            <a:avLst/>
          </a:prstGeom>
          <a:noFill/>
          <a:ln w="19050">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r>
              <a:rPr lang="en-ZA" dirty="0">
                <a:solidFill>
                  <a:schemeClr val="tx1"/>
                </a:solidFill>
              </a:rPr>
              <a:t>Criterion 4: Link to institutional needs</a:t>
            </a:r>
          </a:p>
        </p:txBody>
      </p:sp>
      <p:sp>
        <p:nvSpPr>
          <p:cNvPr id="8" name="Content Placeholder 6">
            <a:extLst>
              <a:ext uri="{FF2B5EF4-FFF2-40B4-BE49-F238E27FC236}">
                <a16:creationId xmlns:a16="http://schemas.microsoft.com/office/drawing/2014/main" id="{B9A6F1F8-F762-9CE9-613B-D1802A5B16F7}"/>
              </a:ext>
            </a:extLst>
          </p:cNvPr>
          <p:cNvSpPr txBox="1">
            <a:spLocks/>
          </p:cNvSpPr>
          <p:nvPr/>
        </p:nvSpPr>
        <p:spPr>
          <a:xfrm>
            <a:off x="4608036" y="1981997"/>
            <a:ext cx="4089398" cy="1861102"/>
          </a:xfrm>
          <a:prstGeom prst="rect">
            <a:avLst/>
          </a:prstGeom>
          <a:solidFill>
            <a:srgbClr val="7A9A01">
              <a:alpha val="10196"/>
            </a:srgbClr>
          </a:solidFill>
          <a:ln w="19050">
            <a:solidFill>
              <a:srgbClr val="7A9A01"/>
            </a:solidFill>
          </a:ln>
        </p:spPr>
        <p:txBody>
          <a:bodyPr vert="horz" lIns="91440" tIns="45720" rIns="91440" bIns="45720" rtlCol="0">
            <a:noAutofit/>
          </a:bodyPr>
          <a:lstStyle>
            <a:lvl1pPr marL="266700" indent="-26670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1pPr>
            <a:lvl2pPr marL="630238" indent="-274638" algn="l" defTabSz="914400" rtl="0" eaLnBrk="1" latinLnBrk="0" hangingPunct="1">
              <a:spcBef>
                <a:spcPts val="600"/>
              </a:spcBef>
              <a:spcAft>
                <a:spcPts val="600"/>
              </a:spcAft>
              <a:buClr>
                <a:srgbClr val="C8102E"/>
              </a:buClr>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spcBef>
                <a:spcPts val="300"/>
              </a:spcBef>
              <a:spcAft>
                <a:spcPts val="300"/>
              </a:spcAft>
              <a:buFont typeface="Arial" pitchFamily="34" charset="0"/>
              <a:buNone/>
            </a:pPr>
            <a:r>
              <a:rPr lang="en-ZA" sz="1400" b="1" dirty="0"/>
              <a:t>Example:</a:t>
            </a:r>
          </a:p>
          <a:p>
            <a:pPr marL="263525" indent="-263525">
              <a:spcBef>
                <a:spcPts val="300"/>
              </a:spcBef>
              <a:spcAft>
                <a:spcPts val="300"/>
              </a:spcAft>
              <a:buClr>
                <a:srgbClr val="7A9A01"/>
              </a:buClr>
              <a:tabLst>
                <a:tab pos="263525" algn="l"/>
              </a:tabLst>
            </a:pPr>
            <a:r>
              <a:rPr lang="en-ZA" sz="1400" b="1" dirty="0"/>
              <a:t>Institutional need: </a:t>
            </a:r>
            <a:r>
              <a:rPr lang="en-ZA" sz="1400" dirty="0"/>
              <a:t>Increase enrolment in engineering programmes.</a:t>
            </a:r>
          </a:p>
          <a:p>
            <a:pPr marL="263525" indent="-263525">
              <a:spcBef>
                <a:spcPts val="300"/>
              </a:spcBef>
              <a:spcAft>
                <a:spcPts val="300"/>
              </a:spcAft>
              <a:buClr>
                <a:srgbClr val="7A9A01"/>
              </a:buClr>
            </a:pPr>
            <a:r>
              <a:rPr lang="en-ZA" sz="1400" b="1" dirty="0"/>
              <a:t>Strategic approach: </a:t>
            </a:r>
            <a:r>
              <a:rPr lang="en-ZA" sz="1400" dirty="0"/>
              <a:t>Position engineering graduates as innovators who solve real-world challenges through a storytelling campaign featuring alumni success stories.</a:t>
            </a:r>
          </a:p>
        </p:txBody>
      </p:sp>
      <p:sp>
        <p:nvSpPr>
          <p:cNvPr id="9" name="Arrow: Pentagon 8">
            <a:extLst>
              <a:ext uri="{FF2B5EF4-FFF2-40B4-BE49-F238E27FC236}">
                <a16:creationId xmlns:a16="http://schemas.microsoft.com/office/drawing/2014/main" id="{BE7C4F94-4AD4-922C-E626-4429E6C11140}"/>
              </a:ext>
            </a:extLst>
          </p:cNvPr>
          <p:cNvSpPr/>
          <p:nvPr/>
        </p:nvSpPr>
        <p:spPr>
          <a:xfrm>
            <a:off x="431800" y="4473618"/>
            <a:ext cx="2142807" cy="926461"/>
          </a:xfrm>
          <a:prstGeom prst="homePlat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dirty="0"/>
              <a:t>The strongest entries explain:</a:t>
            </a:r>
          </a:p>
        </p:txBody>
      </p:sp>
    </p:spTree>
    <p:extLst>
      <p:ext uri="{BB962C8B-B14F-4D97-AF65-F5344CB8AC3E}">
        <p14:creationId xmlns:p14="http://schemas.microsoft.com/office/powerpoint/2010/main" val="27940475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C70FA-FBB0-F288-916C-AC2800044B70}"/>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95CF21DF-AFDB-DE94-9A7E-52C38B60FB11}"/>
              </a:ext>
            </a:extLst>
          </p:cNvPr>
          <p:cNvGraphicFramePr>
            <a:graphicFrameLocks noGrp="1"/>
          </p:cNvGraphicFramePr>
          <p:nvPr>
            <p:extLst>
              <p:ext uri="{D42A27DB-BD31-4B8C-83A1-F6EECF244321}">
                <p14:modId xmlns:p14="http://schemas.microsoft.com/office/powerpoint/2010/main" val="2092467422"/>
              </p:ext>
            </p:extLst>
          </p:nvPr>
        </p:nvGraphicFramePr>
        <p:xfrm>
          <a:off x="533400" y="1066800"/>
          <a:ext cx="8229600" cy="4149090"/>
        </p:xfrm>
        <a:graphic>
          <a:graphicData uri="http://schemas.openxmlformats.org/drawingml/2006/table">
            <a:tbl>
              <a:tblPr>
                <a:tableStyleId>{C083E6E3-FA7D-4D7B-A595-EF9225AFEA82}</a:tableStyleId>
              </a:tblPr>
              <a:tblGrid>
                <a:gridCol w="8229600">
                  <a:extLst>
                    <a:ext uri="{9D8B030D-6E8A-4147-A177-3AD203B41FA5}">
                      <a16:colId xmlns:a16="http://schemas.microsoft.com/office/drawing/2014/main" val="3901328945"/>
                    </a:ext>
                  </a:extLst>
                </a:gridCol>
              </a:tblGrid>
              <a:tr h="920115">
                <a:tc>
                  <a:txBody>
                    <a:bodyPr/>
                    <a:lstStyle/>
                    <a:p>
                      <a:pPr algn="l" fontAlgn="ctr">
                        <a:tabLst>
                          <a:tab pos="358775" algn="l"/>
                        </a:tabLst>
                      </a:pPr>
                      <a:endParaRPr lang="en-US" sz="2000" b="1" u="none" strike="noStrike" dirty="0">
                        <a:solidFill>
                          <a:srgbClr val="000000"/>
                        </a:solidFill>
                        <a:effectLst/>
                      </a:endParaRPr>
                    </a:p>
                    <a:p>
                      <a:pPr algn="l" fontAlgn="ctr">
                        <a:tabLst>
                          <a:tab pos="358775" algn="l"/>
                        </a:tabLst>
                      </a:pPr>
                      <a:r>
                        <a:rPr lang="en-US" sz="2000" b="1" u="none" strike="noStrike" dirty="0">
                          <a:solidFill>
                            <a:srgbClr val="000000"/>
                          </a:solidFill>
                          <a:effectLst/>
                        </a:rPr>
                        <a:t>6. 	The project implementation</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did the entrant:</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rgbClr val="7A9A01"/>
                      </a:solidFill>
                      <a:prstDash val="solid"/>
                      <a:round/>
                      <a:headEnd type="none" w="med" len="med"/>
                      <a:tailEnd type="none" w="med" len="med"/>
                    </a:lnB>
                  </a:tcPr>
                </a:tc>
                <a:extLst>
                  <a:ext uri="{0D108BD9-81ED-4DB2-BD59-A6C34878D82A}">
                    <a16:rowId xmlns:a16="http://schemas.microsoft.com/office/drawing/2014/main" val="192349605"/>
                  </a:ext>
                </a:extLst>
              </a:tr>
              <a:tr h="777240">
                <a:tc>
                  <a:txBody>
                    <a:bodyPr/>
                    <a:lstStyle/>
                    <a:p>
                      <a:pPr marL="355600" indent="-355600" algn="l" fontAlgn="ctr">
                        <a:tabLst>
                          <a:tab pos="358775" algn="l"/>
                        </a:tabLst>
                      </a:pPr>
                      <a:r>
                        <a:rPr lang="en-US" sz="1800" b="0" u="none" strike="noStrike" dirty="0">
                          <a:solidFill>
                            <a:srgbClr val="000000"/>
                          </a:solidFill>
                          <a:effectLst/>
                        </a:rPr>
                        <a:t>1. 	Provide a budget that is reasonable, given the institution and the medium </a:t>
                      </a:r>
                      <a:endParaRPr lang="en-US" sz="1800" b="0" i="0" u="none" strike="noStrike" dirty="0">
                        <a:solidFill>
                          <a:srgbClr val="000000"/>
                        </a:solidFill>
                        <a:effectLst/>
                        <a:latin typeface="Arial" panose="020B0604020202020204" pitchFamily="34" charset="0"/>
                      </a:endParaRPr>
                    </a:p>
                  </a:txBody>
                  <a:tcPr marL="9525" marR="9525" marT="9525" marB="0" anchor="ctr">
                    <a:lnT w="12700" cap="flat" cmpd="sng" algn="ctr">
                      <a:solidFill>
                        <a:srgbClr val="7A9A01"/>
                      </a:solidFill>
                      <a:prstDash val="solid"/>
                      <a:round/>
                      <a:headEnd type="none" w="med" len="med"/>
                      <a:tailEnd type="none" w="med" len="med"/>
                    </a:lnT>
                  </a:tcPr>
                </a:tc>
                <a:extLst>
                  <a:ext uri="{0D108BD9-81ED-4DB2-BD59-A6C34878D82A}">
                    <a16:rowId xmlns:a16="http://schemas.microsoft.com/office/drawing/2014/main" val="1878698220"/>
                  </a:ext>
                </a:extLst>
              </a:tr>
              <a:tr h="777240">
                <a:tc>
                  <a:txBody>
                    <a:bodyPr/>
                    <a:lstStyle/>
                    <a:p>
                      <a:pPr marL="355600" indent="-355600" algn="l" fontAlgn="ctr">
                        <a:buAutoNum type="arabicPeriod" startAt="2"/>
                        <a:tabLst>
                          <a:tab pos="358775" algn="l"/>
                        </a:tabLst>
                      </a:pPr>
                      <a:r>
                        <a:rPr lang="en-US" sz="1800" b="0" u="none" strike="noStrike" dirty="0">
                          <a:solidFill>
                            <a:srgbClr val="000000"/>
                          </a:solidFill>
                          <a:effectLst/>
                        </a:rPr>
                        <a:t>Make good use of the resources, including the budget</a:t>
                      </a:r>
                    </a:p>
                    <a:p>
                      <a:pPr marL="355600" indent="-355600" algn="l" fontAlgn="ctr">
                        <a:buAutoNum type="arabicPeriod" startAt="2"/>
                        <a:tabLst>
                          <a:tab pos="358775" algn="l"/>
                        </a:tabLst>
                      </a:pPr>
                      <a:endParaRPr lang="en-US" sz="1800" b="0" u="none" strike="noStrike" dirty="0">
                        <a:solidFill>
                          <a:srgbClr val="000000"/>
                        </a:solidFill>
                        <a:effectLst/>
                      </a:endParaRPr>
                    </a:p>
                    <a:p>
                      <a:pPr marL="355600" indent="-355600" algn="l" fontAlgn="ctr">
                        <a:buAutoNum type="arabicPeriod" startAt="2"/>
                        <a:tabLst>
                          <a:tab pos="358775" algn="l"/>
                        </a:tabLst>
                      </a:pPr>
                      <a:r>
                        <a:rPr lang="en-US" sz="1800" b="0" u="none" strike="noStrike" dirty="0">
                          <a:solidFill>
                            <a:srgbClr val="000000"/>
                          </a:solidFill>
                          <a:effectLst/>
                        </a:rPr>
                        <a:t>Provide a roll-out plan, indicating deadlines, challenges and solutions</a:t>
                      </a:r>
                    </a:p>
                    <a:p>
                      <a:pPr marL="355600" indent="-355600" algn="l" fontAlgn="ctr">
                        <a:buAutoNum type="arabicPeriod" startAt="2"/>
                        <a:tabLst>
                          <a:tab pos="358775" algn="l"/>
                        </a:tabLst>
                      </a:pPr>
                      <a:endParaRPr lang="en-US" sz="1800" b="0" u="none" strike="noStrike" dirty="0">
                        <a:solidFill>
                          <a:srgbClr val="000000"/>
                        </a:solidFill>
                        <a:effectLst/>
                      </a:endParaRPr>
                    </a:p>
                    <a:p>
                      <a:pPr marL="355600" indent="-355600" algn="l" fontAlgn="ctr">
                        <a:buAutoNum type="arabicPeriod" startAt="2"/>
                        <a:tabLst>
                          <a:tab pos="358775" algn="l"/>
                        </a:tabLst>
                      </a:pPr>
                      <a:r>
                        <a:rPr lang="en-US" sz="1800" b="0" u="none" strike="noStrike" dirty="0">
                          <a:solidFill>
                            <a:srgbClr val="000000"/>
                          </a:solidFill>
                          <a:effectLst/>
                        </a:rPr>
                        <a:t>Indicate their role in creating the medium and, if applicable, what and why some aspects were outsourced</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11444392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7E642-6C8F-6CC8-2A2A-DF76608D4601}"/>
              </a:ext>
            </a:extLst>
          </p:cNvPr>
          <p:cNvSpPr>
            <a:spLocks noGrp="1"/>
          </p:cNvSpPr>
          <p:nvPr>
            <p:ph type="title"/>
          </p:nvPr>
        </p:nvSpPr>
        <p:spPr>
          <a:xfrm>
            <a:off x="457200" y="373848"/>
            <a:ext cx="8229600" cy="845352"/>
          </a:xfrm>
        </p:spPr>
        <p:txBody>
          <a:bodyPr/>
          <a:lstStyle/>
          <a:p>
            <a:r>
              <a:rPr lang="en-US" dirty="0"/>
              <a:t>Project implementation</a:t>
            </a:r>
          </a:p>
        </p:txBody>
      </p:sp>
      <p:sp>
        <p:nvSpPr>
          <p:cNvPr id="3" name="Content Placeholder 2">
            <a:extLst>
              <a:ext uri="{FF2B5EF4-FFF2-40B4-BE49-F238E27FC236}">
                <a16:creationId xmlns:a16="http://schemas.microsoft.com/office/drawing/2014/main" id="{9B1F12F5-AFD7-D1EB-D7AF-E4F3EBAEE65A}"/>
              </a:ext>
            </a:extLst>
          </p:cNvPr>
          <p:cNvSpPr>
            <a:spLocks noGrp="1"/>
          </p:cNvSpPr>
          <p:nvPr>
            <p:ph idx="1"/>
          </p:nvPr>
        </p:nvSpPr>
        <p:spPr>
          <a:xfrm>
            <a:off x="457200" y="1219200"/>
            <a:ext cx="8229600" cy="4518025"/>
          </a:xfrm>
        </p:spPr>
        <p:txBody>
          <a:bodyPr>
            <a:noAutofit/>
          </a:bodyPr>
          <a:lstStyle/>
          <a:p>
            <a:pPr lvl="0">
              <a:spcBef>
                <a:spcPts val="300"/>
              </a:spcBef>
              <a:spcAft>
                <a:spcPts val="300"/>
              </a:spcAft>
            </a:pPr>
            <a:r>
              <a:rPr lang="en-ZA" sz="1400" b="1" dirty="0"/>
              <a:t>Provide a realistic budget</a:t>
            </a:r>
          </a:p>
          <a:p>
            <a:pPr lvl="1">
              <a:spcBef>
                <a:spcPts val="300"/>
              </a:spcBef>
              <a:spcAft>
                <a:spcPts val="300"/>
              </a:spcAft>
            </a:pPr>
            <a:r>
              <a:rPr lang="en-ZA" sz="1400" dirty="0"/>
              <a:t>Give and Ensure the budget is appropriate for the size, scope and objectives of the project.</a:t>
            </a:r>
          </a:p>
          <a:p>
            <a:pPr lvl="0">
              <a:spcBef>
                <a:spcPts val="300"/>
              </a:spcBef>
              <a:spcAft>
                <a:spcPts val="300"/>
              </a:spcAft>
            </a:pPr>
            <a:r>
              <a:rPr lang="en-ZA" sz="1400" b="1" dirty="0"/>
              <a:t>Demonstrate effective use of resources</a:t>
            </a:r>
          </a:p>
          <a:p>
            <a:pPr lvl="1">
              <a:spcBef>
                <a:spcPts val="300"/>
              </a:spcBef>
              <a:spcAft>
                <a:spcPts val="300"/>
              </a:spcAft>
            </a:pPr>
            <a:r>
              <a:rPr lang="en-ZA" sz="1400" dirty="0"/>
              <a:t>Show how financial, human and organisational resources were used efficiently to maximise impact.</a:t>
            </a:r>
          </a:p>
          <a:p>
            <a:pPr lvl="0">
              <a:spcBef>
                <a:spcPts val="300"/>
              </a:spcBef>
              <a:spcAft>
                <a:spcPts val="300"/>
              </a:spcAft>
            </a:pPr>
            <a:r>
              <a:rPr lang="en-ZA" sz="1400" b="1" dirty="0"/>
              <a:t>Provide a detailed roll-out plan</a:t>
            </a:r>
          </a:p>
          <a:p>
            <a:pPr lvl="1">
              <a:spcBef>
                <a:spcPts val="300"/>
              </a:spcBef>
              <a:spcAft>
                <a:spcPts val="300"/>
              </a:spcAft>
            </a:pPr>
            <a:r>
              <a:rPr lang="en-ZA" sz="1400" dirty="0"/>
              <a:t>Include key phases, milestones, deadlines, responsibilities, anticipated challenges and contingency plans.</a:t>
            </a:r>
          </a:p>
          <a:p>
            <a:pPr lvl="0">
              <a:spcBef>
                <a:spcPts val="300"/>
              </a:spcBef>
              <a:spcAft>
                <a:spcPts val="300"/>
              </a:spcAft>
            </a:pPr>
            <a:r>
              <a:rPr lang="en-ZA" sz="1400" b="1" dirty="0"/>
              <a:t>Clearly define your role</a:t>
            </a:r>
          </a:p>
          <a:p>
            <a:pPr lvl="1">
              <a:spcBef>
                <a:spcPts val="300"/>
              </a:spcBef>
              <a:spcAft>
                <a:spcPts val="300"/>
              </a:spcAft>
            </a:pPr>
            <a:r>
              <a:rPr lang="en-ZA" sz="1400" dirty="0"/>
              <a:t>Explain your responsibilities in planning and implementing the project, and identify any outsourced activities with the reasons for outsourcing.</a:t>
            </a:r>
          </a:p>
          <a:p>
            <a:pPr lvl="0">
              <a:spcBef>
                <a:spcPts val="300"/>
              </a:spcBef>
              <a:spcAft>
                <a:spcPts val="300"/>
              </a:spcAft>
            </a:pPr>
            <a:r>
              <a:rPr lang="en-ZA" sz="1400" b="1" dirty="0"/>
              <a:t>Manage internal and external resources</a:t>
            </a:r>
          </a:p>
          <a:p>
            <a:pPr lvl="1">
              <a:spcBef>
                <a:spcPts val="300"/>
              </a:spcBef>
              <a:spcAft>
                <a:spcPts val="300"/>
              </a:spcAft>
            </a:pPr>
            <a:r>
              <a:rPr lang="en-ZA" sz="1400" dirty="0"/>
              <a:t>Demonstrate how internal teams, partners and service providers collaborated to deliver the project successfully.</a:t>
            </a:r>
          </a:p>
          <a:p>
            <a:pPr lvl="0">
              <a:spcBef>
                <a:spcPts val="300"/>
              </a:spcBef>
              <a:spcAft>
                <a:spcPts val="300"/>
              </a:spcAft>
            </a:pPr>
            <a:r>
              <a:rPr lang="en-ZA" sz="1400" b="1" dirty="0"/>
              <a:t>Anticipate risks and challenges</a:t>
            </a:r>
          </a:p>
          <a:p>
            <a:pPr lvl="1">
              <a:spcBef>
                <a:spcPts val="300"/>
              </a:spcBef>
              <a:spcAft>
                <a:spcPts val="300"/>
              </a:spcAft>
            </a:pPr>
            <a:r>
              <a:rPr lang="en-ZA" sz="1400" dirty="0"/>
              <a:t>Identify implementation risks, explain how they were managed and describe any adjustments made during the project.</a:t>
            </a:r>
          </a:p>
          <a:p>
            <a:pPr>
              <a:spcBef>
                <a:spcPts val="300"/>
              </a:spcBef>
              <a:spcAft>
                <a:spcPts val="300"/>
              </a:spcAft>
            </a:pPr>
            <a:endParaRPr lang="en-ZA" sz="1400" dirty="0"/>
          </a:p>
          <a:p>
            <a:pPr>
              <a:spcBef>
                <a:spcPts val="300"/>
              </a:spcBef>
              <a:spcAft>
                <a:spcPts val="300"/>
              </a:spcAft>
            </a:pPr>
            <a:endParaRPr lang="en-US" sz="1400" dirty="0"/>
          </a:p>
        </p:txBody>
      </p:sp>
    </p:spTree>
    <p:extLst>
      <p:ext uri="{BB962C8B-B14F-4D97-AF65-F5344CB8AC3E}">
        <p14:creationId xmlns:p14="http://schemas.microsoft.com/office/powerpoint/2010/main" val="15799710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A640A-9BE9-4752-FCE4-E57684D1EC15}"/>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2250B6E9-CAEA-DE5F-303F-3AE257008F71}"/>
              </a:ext>
            </a:extLst>
          </p:cNvPr>
          <p:cNvGraphicFramePr>
            <a:graphicFrameLocks noGrp="1"/>
          </p:cNvGraphicFramePr>
          <p:nvPr>
            <p:extLst>
              <p:ext uri="{D42A27DB-BD31-4B8C-83A1-F6EECF244321}">
                <p14:modId xmlns:p14="http://schemas.microsoft.com/office/powerpoint/2010/main" val="62039919"/>
              </p:ext>
            </p:extLst>
          </p:nvPr>
        </p:nvGraphicFramePr>
        <p:xfrm>
          <a:off x="533400" y="1066800"/>
          <a:ext cx="8229600" cy="4149090"/>
        </p:xfrm>
        <a:graphic>
          <a:graphicData uri="http://schemas.openxmlformats.org/drawingml/2006/table">
            <a:tbl>
              <a:tblPr>
                <a:tableStyleId>{C083E6E3-FA7D-4D7B-A595-EF9225AFEA82}</a:tableStyleId>
              </a:tblPr>
              <a:tblGrid>
                <a:gridCol w="8229600">
                  <a:extLst>
                    <a:ext uri="{9D8B030D-6E8A-4147-A177-3AD203B41FA5}">
                      <a16:colId xmlns:a16="http://schemas.microsoft.com/office/drawing/2014/main" val="3901328945"/>
                    </a:ext>
                  </a:extLst>
                </a:gridCol>
              </a:tblGrid>
              <a:tr h="920115">
                <a:tc>
                  <a:txBody>
                    <a:bodyPr/>
                    <a:lstStyle/>
                    <a:p>
                      <a:pPr algn="l" fontAlgn="ctr">
                        <a:tabLst>
                          <a:tab pos="358775" algn="l"/>
                        </a:tabLst>
                      </a:pPr>
                      <a:endParaRPr lang="en-US" sz="2000" b="1" u="none" strike="noStrike" dirty="0">
                        <a:solidFill>
                          <a:srgbClr val="000000"/>
                        </a:solidFill>
                        <a:effectLst/>
                      </a:endParaRPr>
                    </a:p>
                    <a:p>
                      <a:pPr algn="l" fontAlgn="ctr">
                        <a:tabLst>
                          <a:tab pos="358775" algn="l"/>
                        </a:tabLst>
                      </a:pPr>
                      <a:r>
                        <a:rPr lang="en-US" sz="2000" b="1" u="none" strike="noStrike" dirty="0">
                          <a:solidFill>
                            <a:srgbClr val="000000"/>
                          </a:solidFill>
                          <a:effectLst/>
                        </a:rPr>
                        <a:t>7. 	Measurement and evaluation</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did the entrant:</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rgbClr val="7A9A01"/>
                      </a:solidFill>
                      <a:prstDash val="solid"/>
                      <a:round/>
                      <a:headEnd type="none" w="med" len="med"/>
                      <a:tailEnd type="none" w="med" len="med"/>
                    </a:lnB>
                  </a:tcPr>
                </a:tc>
                <a:extLst>
                  <a:ext uri="{0D108BD9-81ED-4DB2-BD59-A6C34878D82A}">
                    <a16:rowId xmlns:a16="http://schemas.microsoft.com/office/drawing/2014/main" val="192349605"/>
                  </a:ext>
                </a:extLst>
              </a:tr>
              <a:tr h="777240">
                <a:tc>
                  <a:txBody>
                    <a:bodyPr/>
                    <a:lstStyle/>
                    <a:p>
                      <a:pPr marL="355600" indent="-355600" algn="l" fontAlgn="ctr">
                        <a:tabLst>
                          <a:tab pos="358775" algn="l"/>
                        </a:tabLst>
                      </a:pPr>
                      <a:r>
                        <a:rPr lang="en-US" sz="1800" b="0" u="none" strike="noStrike" dirty="0">
                          <a:solidFill>
                            <a:srgbClr val="000000"/>
                          </a:solidFill>
                          <a:effectLst/>
                        </a:rPr>
                        <a:t>1. 	Measure the impact of the intervention against the original objectives set</a:t>
                      </a:r>
                      <a:endParaRPr lang="en-US" sz="1800" b="0" i="0" u="none" strike="noStrike" dirty="0">
                        <a:solidFill>
                          <a:srgbClr val="000000"/>
                        </a:solidFill>
                        <a:effectLst/>
                        <a:latin typeface="Arial" panose="020B0604020202020204" pitchFamily="34" charset="0"/>
                      </a:endParaRPr>
                    </a:p>
                  </a:txBody>
                  <a:tcPr marL="9525" marR="9525" marT="9525" marB="0" anchor="ctr">
                    <a:lnT w="12700" cap="flat" cmpd="sng" algn="ctr">
                      <a:solidFill>
                        <a:srgbClr val="7A9A01"/>
                      </a:solidFill>
                      <a:prstDash val="solid"/>
                      <a:round/>
                      <a:headEnd type="none" w="med" len="med"/>
                      <a:tailEnd type="none" w="med" len="med"/>
                    </a:lnT>
                  </a:tcPr>
                </a:tc>
                <a:extLst>
                  <a:ext uri="{0D108BD9-81ED-4DB2-BD59-A6C34878D82A}">
                    <a16:rowId xmlns:a16="http://schemas.microsoft.com/office/drawing/2014/main" val="1878698220"/>
                  </a:ext>
                </a:extLst>
              </a:tr>
              <a:tr h="777240">
                <a:tc>
                  <a:txBody>
                    <a:bodyPr/>
                    <a:lstStyle/>
                    <a:p>
                      <a:pPr marL="355600" indent="-355600" algn="l" fontAlgn="ctr">
                        <a:buAutoNum type="arabicPeriod" startAt="2"/>
                        <a:tabLst>
                          <a:tab pos="358775" algn="l"/>
                        </a:tabLst>
                      </a:pPr>
                      <a:r>
                        <a:rPr lang="en-US" sz="1800" b="0" u="none" strike="noStrike" dirty="0">
                          <a:solidFill>
                            <a:srgbClr val="000000"/>
                          </a:solidFill>
                          <a:effectLst/>
                        </a:rPr>
                        <a:t>Explain the methodology (formal and informal) used to measure impact </a:t>
                      </a:r>
                    </a:p>
                    <a:p>
                      <a:pPr marL="355600" indent="-355600" algn="l" fontAlgn="ctr">
                        <a:buAutoNum type="arabicPeriod" startAt="2"/>
                        <a:tabLst>
                          <a:tab pos="358775" algn="l"/>
                        </a:tabLst>
                      </a:pPr>
                      <a:endParaRPr lang="en-US" sz="1800" b="0" u="none" strike="noStrike" dirty="0">
                        <a:solidFill>
                          <a:srgbClr val="000000"/>
                        </a:solidFill>
                        <a:effectLst/>
                      </a:endParaRPr>
                    </a:p>
                    <a:p>
                      <a:pPr marL="355600" indent="-355600" algn="l" fontAlgn="ctr">
                        <a:buAutoNum type="arabicPeriod" startAt="2"/>
                        <a:tabLst>
                          <a:tab pos="358775" algn="l"/>
                        </a:tabLst>
                      </a:pPr>
                      <a:r>
                        <a:rPr lang="en-US" sz="1800" b="0" u="none" strike="noStrike" dirty="0">
                          <a:solidFill>
                            <a:srgbClr val="000000"/>
                          </a:solidFill>
                          <a:effectLst/>
                        </a:rPr>
                        <a:t>Use a valid and reliable process to measure impact</a:t>
                      </a:r>
                    </a:p>
                    <a:p>
                      <a:pPr marL="355600" indent="-355600" algn="l" fontAlgn="ctr">
                        <a:buAutoNum type="arabicPeriod" startAt="2"/>
                        <a:tabLst>
                          <a:tab pos="358775" algn="l"/>
                        </a:tabLst>
                      </a:pPr>
                      <a:endParaRPr lang="en-US" sz="1800" b="0" u="none" strike="noStrike" dirty="0">
                        <a:solidFill>
                          <a:srgbClr val="000000"/>
                        </a:solidFill>
                        <a:effectLst/>
                      </a:endParaRPr>
                    </a:p>
                    <a:p>
                      <a:pPr marL="355600" indent="-355600" algn="l" fontAlgn="ctr">
                        <a:buAutoNum type="arabicPeriod" startAt="2"/>
                        <a:tabLst>
                          <a:tab pos="358775" algn="l"/>
                        </a:tabLst>
                      </a:pPr>
                      <a:r>
                        <a:rPr lang="en-US" sz="1800" b="0" u="none" strike="noStrike" dirty="0">
                          <a:solidFill>
                            <a:srgbClr val="000000"/>
                          </a:solidFill>
                          <a:effectLst/>
                        </a:rPr>
                        <a:t>Indicate how the results demonstrate that the medium contributed to achieving the institutional goals</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11236682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B371E-6BBE-A289-0BC1-4BB0E6AA1627}"/>
              </a:ext>
            </a:extLst>
          </p:cNvPr>
          <p:cNvSpPr>
            <a:spLocks noGrp="1"/>
          </p:cNvSpPr>
          <p:nvPr>
            <p:ph type="title"/>
          </p:nvPr>
        </p:nvSpPr>
        <p:spPr>
          <a:xfrm>
            <a:off x="457200" y="373848"/>
            <a:ext cx="8229600" cy="845352"/>
          </a:xfrm>
        </p:spPr>
        <p:txBody>
          <a:bodyPr/>
          <a:lstStyle/>
          <a:p>
            <a:r>
              <a:rPr lang="en-US" dirty="0"/>
              <a:t>Measurement and evaluation</a:t>
            </a:r>
          </a:p>
        </p:txBody>
      </p:sp>
      <p:sp>
        <p:nvSpPr>
          <p:cNvPr id="3" name="Content Placeholder 2">
            <a:extLst>
              <a:ext uri="{FF2B5EF4-FFF2-40B4-BE49-F238E27FC236}">
                <a16:creationId xmlns:a16="http://schemas.microsoft.com/office/drawing/2014/main" id="{195D899F-46CA-AD56-6017-EC1CD64D7F5B}"/>
              </a:ext>
            </a:extLst>
          </p:cNvPr>
          <p:cNvSpPr>
            <a:spLocks noGrp="1"/>
          </p:cNvSpPr>
          <p:nvPr>
            <p:ph idx="1"/>
          </p:nvPr>
        </p:nvSpPr>
        <p:spPr>
          <a:xfrm>
            <a:off x="457200" y="1371600"/>
            <a:ext cx="8229600" cy="4366410"/>
          </a:xfrm>
        </p:spPr>
        <p:txBody>
          <a:bodyPr>
            <a:normAutofit fontScale="77500" lnSpcReduction="20000"/>
          </a:bodyPr>
          <a:lstStyle/>
          <a:p>
            <a:pPr lvl="0"/>
            <a:r>
              <a:rPr lang="en-ZA" b="1" dirty="0"/>
              <a:t>Measure every SMART objective</a:t>
            </a:r>
          </a:p>
          <a:p>
            <a:pPr lvl="1"/>
            <a:r>
              <a:rPr lang="en-ZA" dirty="0"/>
              <a:t>Evaluate every objective against the targets established during the planning stage.</a:t>
            </a:r>
          </a:p>
          <a:p>
            <a:pPr lvl="0"/>
            <a:r>
              <a:rPr lang="en-ZA" b="1" dirty="0"/>
              <a:t>Measure outputs, outcomes and impact</a:t>
            </a:r>
          </a:p>
          <a:p>
            <a:pPr lvl="1"/>
            <a:r>
              <a:rPr lang="en-ZA" dirty="0"/>
              <a:t>Demonstrate not only what was delivered, but also what changed because of the project.</a:t>
            </a:r>
          </a:p>
          <a:p>
            <a:pPr lvl="0"/>
            <a:r>
              <a:rPr lang="en-ZA" b="1" dirty="0"/>
              <a:t>Explain your measurement methodology</a:t>
            </a:r>
          </a:p>
          <a:p>
            <a:pPr lvl="1"/>
            <a:r>
              <a:rPr lang="en-ZA" dirty="0"/>
              <a:t>Describe the formal and informal methods used to collect valid and reliable evidence.</a:t>
            </a:r>
          </a:p>
          <a:p>
            <a:pPr lvl="0"/>
            <a:r>
              <a:rPr lang="en-ZA" b="1" dirty="0"/>
              <a:t>Use credible and reliable data</a:t>
            </a:r>
          </a:p>
          <a:p>
            <a:pPr lvl="1"/>
            <a:r>
              <a:rPr lang="en-ZA" dirty="0"/>
              <a:t>Support conclusions with accurate, objective and verifiable evidence.</a:t>
            </a:r>
          </a:p>
          <a:p>
            <a:pPr lvl="0"/>
            <a:r>
              <a:rPr lang="en-ZA" b="1" dirty="0"/>
              <a:t>Demonstrate organisational value</a:t>
            </a:r>
          </a:p>
          <a:p>
            <a:pPr lvl="1"/>
            <a:r>
              <a:rPr lang="en-ZA" dirty="0"/>
              <a:t>Show how the results contributed to achieving the institution's strategic goals.</a:t>
            </a:r>
          </a:p>
          <a:p>
            <a:pPr lvl="0"/>
            <a:r>
              <a:rPr lang="en-ZA" b="1" dirty="0"/>
              <a:t>Evaluate, learn and improve</a:t>
            </a:r>
          </a:p>
          <a:p>
            <a:pPr lvl="1"/>
            <a:r>
              <a:rPr lang="en-ZA" dirty="0"/>
              <a:t>Explain how the findings informed future planning and continuous improvement.</a:t>
            </a:r>
          </a:p>
          <a:p>
            <a:endParaRPr lang="en-US" dirty="0"/>
          </a:p>
        </p:txBody>
      </p:sp>
    </p:spTree>
    <p:extLst>
      <p:ext uri="{BB962C8B-B14F-4D97-AF65-F5344CB8AC3E}">
        <p14:creationId xmlns:p14="http://schemas.microsoft.com/office/powerpoint/2010/main" val="41038350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484C7-1192-8E0E-AF07-B3B13BE51A48}"/>
              </a:ext>
            </a:extLst>
          </p:cNvPr>
          <p:cNvSpPr>
            <a:spLocks noGrp="1"/>
          </p:cNvSpPr>
          <p:nvPr>
            <p:ph type="title"/>
          </p:nvPr>
        </p:nvSpPr>
        <p:spPr>
          <a:xfrm>
            <a:off x="457200" y="373848"/>
            <a:ext cx="8229600" cy="845352"/>
          </a:xfrm>
        </p:spPr>
        <p:txBody>
          <a:bodyPr/>
          <a:lstStyle/>
          <a:p>
            <a:r>
              <a:rPr lang="en-US" dirty="0"/>
              <a:t>Measurement and evaluation </a:t>
            </a:r>
          </a:p>
        </p:txBody>
      </p:sp>
      <p:graphicFrame>
        <p:nvGraphicFramePr>
          <p:cNvPr id="9" name="Table 8">
            <a:extLst>
              <a:ext uri="{FF2B5EF4-FFF2-40B4-BE49-F238E27FC236}">
                <a16:creationId xmlns:a16="http://schemas.microsoft.com/office/drawing/2014/main" id="{11FE0068-3406-A94A-3FDE-6258C009CA03}"/>
              </a:ext>
            </a:extLst>
          </p:cNvPr>
          <p:cNvGraphicFramePr>
            <a:graphicFrameLocks noGrp="1"/>
          </p:cNvGraphicFramePr>
          <p:nvPr>
            <p:extLst>
              <p:ext uri="{D42A27DB-BD31-4B8C-83A1-F6EECF244321}">
                <p14:modId xmlns:p14="http://schemas.microsoft.com/office/powerpoint/2010/main" val="2573708445"/>
              </p:ext>
            </p:extLst>
          </p:nvPr>
        </p:nvGraphicFramePr>
        <p:xfrm>
          <a:off x="457200" y="1224280"/>
          <a:ext cx="8286750" cy="1483360"/>
        </p:xfrm>
        <a:graphic>
          <a:graphicData uri="http://schemas.openxmlformats.org/drawingml/2006/table">
            <a:tbl>
              <a:tblPr firstRow="1" bandRow="1">
                <a:tableStyleId>{5C22544A-7EE6-4342-B048-85BDC9FD1C3A}</a:tableStyleId>
              </a:tblPr>
              <a:tblGrid>
                <a:gridCol w="4143375">
                  <a:extLst>
                    <a:ext uri="{9D8B030D-6E8A-4147-A177-3AD203B41FA5}">
                      <a16:colId xmlns:a16="http://schemas.microsoft.com/office/drawing/2014/main" val="2560990735"/>
                    </a:ext>
                  </a:extLst>
                </a:gridCol>
                <a:gridCol w="4143375">
                  <a:extLst>
                    <a:ext uri="{9D8B030D-6E8A-4147-A177-3AD203B41FA5}">
                      <a16:colId xmlns:a16="http://schemas.microsoft.com/office/drawing/2014/main" val="3502439374"/>
                    </a:ext>
                  </a:extLst>
                </a:gridCol>
              </a:tblGrid>
              <a:tr h="370840">
                <a:tc>
                  <a:txBody>
                    <a:bodyPr/>
                    <a:lstStyle/>
                    <a:p>
                      <a:pPr algn="ctr">
                        <a:lnSpc>
                          <a:spcPct val="115000"/>
                        </a:lnSpc>
                        <a:buNone/>
                      </a:pPr>
                      <a:r>
                        <a:rPr lang="en-ZA" sz="1200" kern="100" dirty="0">
                          <a:effectLst/>
                        </a:rPr>
                        <a:t>Section 4 (Objective)</a:t>
                      </a:r>
                      <a:endParaRPr lang="en-ZA" sz="1200" kern="100" dirty="0">
                        <a:effectLst/>
                        <a:latin typeface="Times New Roman" panose="02020603050405020304" pitchFamily="18" charset="0"/>
                        <a:ea typeface="Times New Roman" panose="02020603050405020304" pitchFamily="18" charset="0"/>
                      </a:endParaRPr>
                    </a:p>
                  </a:txBody>
                  <a:tcPr marL="9525" marR="9525" marT="9525" marB="9525" anchor="ctr">
                    <a:solidFill>
                      <a:srgbClr val="7A9A01"/>
                    </a:solidFill>
                  </a:tcPr>
                </a:tc>
                <a:tc>
                  <a:txBody>
                    <a:bodyPr/>
                    <a:lstStyle/>
                    <a:p>
                      <a:pPr algn="ctr">
                        <a:lnSpc>
                          <a:spcPct val="115000"/>
                        </a:lnSpc>
                        <a:buNone/>
                      </a:pPr>
                      <a:r>
                        <a:rPr lang="en-ZA" sz="1200" kern="100" dirty="0">
                          <a:effectLst/>
                        </a:rPr>
                        <a:t>Section 7 (Measurement)</a:t>
                      </a:r>
                      <a:endParaRPr lang="en-ZA" sz="1200" kern="100" dirty="0">
                        <a:effectLst/>
                        <a:latin typeface="Times New Roman" panose="02020603050405020304" pitchFamily="18" charset="0"/>
                        <a:ea typeface="Times New Roman" panose="02020603050405020304" pitchFamily="18" charset="0"/>
                      </a:endParaRPr>
                    </a:p>
                  </a:txBody>
                  <a:tcPr marL="9525" marR="9525" marT="9525" marB="9525" anchor="ctr">
                    <a:solidFill>
                      <a:srgbClr val="7A9A01"/>
                    </a:solidFill>
                  </a:tcPr>
                </a:tc>
                <a:extLst>
                  <a:ext uri="{0D108BD9-81ED-4DB2-BD59-A6C34878D82A}">
                    <a16:rowId xmlns:a16="http://schemas.microsoft.com/office/drawing/2014/main" val="3935439225"/>
                  </a:ext>
                </a:extLst>
              </a:tr>
              <a:tr h="370840">
                <a:tc>
                  <a:txBody>
                    <a:bodyPr/>
                    <a:lstStyle/>
                    <a:p>
                      <a:pPr>
                        <a:lnSpc>
                          <a:spcPct val="115000"/>
                        </a:lnSpc>
                        <a:buNone/>
                      </a:pPr>
                      <a:r>
                        <a:rPr lang="en-ZA" sz="1200" kern="100" dirty="0">
                          <a:effectLst/>
                        </a:rPr>
                        <a:t>Increase awareness from 35% to 60%</a:t>
                      </a:r>
                      <a:endParaRPr lang="en-ZA" sz="1200" kern="100" dirty="0">
                        <a:effectLst/>
                        <a:latin typeface="Times New Roman" panose="02020603050405020304" pitchFamily="18" charset="0"/>
                        <a:ea typeface="Times New Roman" panose="02020603050405020304" pitchFamily="18" charset="0"/>
                      </a:endParaRPr>
                    </a:p>
                  </a:txBody>
                  <a:tcPr marL="108000" marR="9525" marT="9525" marB="9525" anchor="ctr">
                    <a:solidFill>
                      <a:srgbClr val="7A9A01">
                        <a:alpha val="14902"/>
                      </a:srgbClr>
                    </a:solidFill>
                  </a:tcPr>
                </a:tc>
                <a:tc>
                  <a:txBody>
                    <a:bodyPr/>
                    <a:lstStyle/>
                    <a:p>
                      <a:pPr>
                        <a:lnSpc>
                          <a:spcPct val="115000"/>
                        </a:lnSpc>
                        <a:buNone/>
                      </a:pPr>
                      <a:r>
                        <a:rPr lang="en-ZA" sz="1200" kern="100" dirty="0">
                          <a:effectLst/>
                        </a:rPr>
                        <a:t>Awareness increased to 64%</a:t>
                      </a:r>
                      <a:endParaRPr lang="en-ZA" sz="1200" kern="100" dirty="0">
                        <a:effectLst/>
                        <a:latin typeface="Times New Roman" panose="02020603050405020304" pitchFamily="18" charset="0"/>
                        <a:ea typeface="Times New Roman" panose="02020603050405020304" pitchFamily="18" charset="0"/>
                      </a:endParaRPr>
                    </a:p>
                  </a:txBody>
                  <a:tcPr marL="108000" marR="9525" marT="9525" marB="9525" anchor="ctr">
                    <a:solidFill>
                      <a:srgbClr val="7A9A01">
                        <a:alpha val="14902"/>
                      </a:srgbClr>
                    </a:solidFill>
                  </a:tcPr>
                </a:tc>
                <a:extLst>
                  <a:ext uri="{0D108BD9-81ED-4DB2-BD59-A6C34878D82A}">
                    <a16:rowId xmlns:a16="http://schemas.microsoft.com/office/drawing/2014/main" val="446662345"/>
                  </a:ext>
                </a:extLst>
              </a:tr>
              <a:tr h="370840">
                <a:tc>
                  <a:txBody>
                    <a:bodyPr/>
                    <a:lstStyle/>
                    <a:p>
                      <a:pPr>
                        <a:lnSpc>
                          <a:spcPct val="115000"/>
                        </a:lnSpc>
                        <a:buNone/>
                      </a:pPr>
                      <a:r>
                        <a:rPr lang="en-ZA" sz="1200" kern="100" dirty="0">
                          <a:effectLst/>
                        </a:rPr>
                        <a:t>Improve engagement from 52% to 70%</a:t>
                      </a:r>
                      <a:endParaRPr lang="en-ZA" sz="1200" kern="100" dirty="0">
                        <a:effectLst/>
                        <a:latin typeface="Times New Roman" panose="02020603050405020304" pitchFamily="18" charset="0"/>
                        <a:ea typeface="Times New Roman" panose="02020603050405020304" pitchFamily="18" charset="0"/>
                      </a:endParaRPr>
                    </a:p>
                  </a:txBody>
                  <a:tcPr marL="108000" marR="9525" marT="9525" marB="9525" anchor="ctr">
                    <a:solidFill>
                      <a:srgbClr val="7A9A01">
                        <a:alpha val="10196"/>
                      </a:srgbClr>
                    </a:solidFill>
                  </a:tcPr>
                </a:tc>
                <a:tc>
                  <a:txBody>
                    <a:bodyPr/>
                    <a:lstStyle/>
                    <a:p>
                      <a:pPr>
                        <a:lnSpc>
                          <a:spcPct val="115000"/>
                        </a:lnSpc>
                        <a:buNone/>
                      </a:pPr>
                      <a:r>
                        <a:rPr lang="en-ZA" sz="1200" kern="100" dirty="0">
                          <a:effectLst/>
                        </a:rPr>
                        <a:t>Engagement reached 71%</a:t>
                      </a:r>
                      <a:endParaRPr lang="en-ZA" sz="1200" kern="100" dirty="0">
                        <a:effectLst/>
                        <a:latin typeface="Times New Roman" panose="02020603050405020304" pitchFamily="18" charset="0"/>
                        <a:ea typeface="Times New Roman" panose="02020603050405020304" pitchFamily="18" charset="0"/>
                      </a:endParaRPr>
                    </a:p>
                  </a:txBody>
                  <a:tcPr marL="108000" marR="9525" marT="9525" marB="9525" anchor="ctr">
                    <a:solidFill>
                      <a:srgbClr val="7A9A01">
                        <a:alpha val="10196"/>
                      </a:srgbClr>
                    </a:solidFill>
                  </a:tcPr>
                </a:tc>
                <a:extLst>
                  <a:ext uri="{0D108BD9-81ED-4DB2-BD59-A6C34878D82A}">
                    <a16:rowId xmlns:a16="http://schemas.microsoft.com/office/drawing/2014/main" val="3407047528"/>
                  </a:ext>
                </a:extLst>
              </a:tr>
              <a:tr h="370840">
                <a:tc>
                  <a:txBody>
                    <a:bodyPr/>
                    <a:lstStyle/>
                    <a:p>
                      <a:pPr>
                        <a:lnSpc>
                          <a:spcPct val="115000"/>
                        </a:lnSpc>
                        <a:buNone/>
                      </a:pPr>
                      <a:r>
                        <a:rPr lang="en-ZA" sz="1200" kern="100" dirty="0">
                          <a:effectLst/>
                        </a:rPr>
                        <a:t>Increase applications by 10%</a:t>
                      </a:r>
                      <a:endParaRPr lang="en-ZA" sz="1200" kern="100" dirty="0">
                        <a:effectLst/>
                        <a:latin typeface="Times New Roman" panose="02020603050405020304" pitchFamily="18" charset="0"/>
                        <a:ea typeface="Times New Roman" panose="02020603050405020304" pitchFamily="18" charset="0"/>
                      </a:endParaRPr>
                    </a:p>
                  </a:txBody>
                  <a:tcPr marL="108000" marR="9525" marT="9525" marB="9525" anchor="ctr">
                    <a:solidFill>
                      <a:srgbClr val="7A9A01">
                        <a:alpha val="14902"/>
                      </a:srgbClr>
                    </a:solidFill>
                  </a:tcPr>
                </a:tc>
                <a:tc>
                  <a:txBody>
                    <a:bodyPr/>
                    <a:lstStyle/>
                    <a:p>
                      <a:pPr>
                        <a:lnSpc>
                          <a:spcPct val="115000"/>
                        </a:lnSpc>
                        <a:buNone/>
                      </a:pPr>
                      <a:r>
                        <a:rPr lang="en-ZA" sz="1200" kern="100" dirty="0">
                          <a:effectLst/>
                        </a:rPr>
                        <a:t>Applications increased by 12%</a:t>
                      </a:r>
                      <a:endParaRPr lang="en-ZA" sz="1200" kern="100" dirty="0">
                        <a:effectLst/>
                        <a:latin typeface="Times New Roman" panose="02020603050405020304" pitchFamily="18" charset="0"/>
                        <a:ea typeface="Times New Roman" panose="02020603050405020304" pitchFamily="18" charset="0"/>
                      </a:endParaRPr>
                    </a:p>
                  </a:txBody>
                  <a:tcPr marL="108000" marR="9525" marT="9525" marB="9525" anchor="ctr">
                    <a:solidFill>
                      <a:srgbClr val="7A9A01">
                        <a:alpha val="14902"/>
                      </a:srgbClr>
                    </a:solidFill>
                  </a:tcPr>
                </a:tc>
                <a:extLst>
                  <a:ext uri="{0D108BD9-81ED-4DB2-BD59-A6C34878D82A}">
                    <a16:rowId xmlns:a16="http://schemas.microsoft.com/office/drawing/2014/main" val="3443731727"/>
                  </a:ext>
                </a:extLst>
              </a:tr>
            </a:tbl>
          </a:graphicData>
        </a:graphic>
      </p:graphicFrame>
      <p:grpSp>
        <p:nvGrpSpPr>
          <p:cNvPr id="39" name="Group 38">
            <a:extLst>
              <a:ext uri="{FF2B5EF4-FFF2-40B4-BE49-F238E27FC236}">
                <a16:creationId xmlns:a16="http://schemas.microsoft.com/office/drawing/2014/main" id="{DAC1C135-D06C-F1F2-D6F3-F45655EC40EA}"/>
              </a:ext>
            </a:extLst>
          </p:cNvPr>
          <p:cNvGrpSpPr/>
          <p:nvPr/>
        </p:nvGrpSpPr>
        <p:grpSpPr>
          <a:xfrm>
            <a:off x="2655570" y="3359498"/>
            <a:ext cx="1417320" cy="2216525"/>
            <a:chOff x="2655570" y="3359498"/>
            <a:chExt cx="1417320" cy="2216525"/>
          </a:xfrm>
        </p:grpSpPr>
        <p:sp>
          <p:nvSpPr>
            <p:cNvPr id="15" name="TextBox 14">
              <a:extLst>
                <a:ext uri="{FF2B5EF4-FFF2-40B4-BE49-F238E27FC236}">
                  <a16:creationId xmlns:a16="http://schemas.microsoft.com/office/drawing/2014/main" id="{B2FD9F52-EDBE-1155-1961-C73D03FB506A}"/>
                </a:ext>
              </a:extLst>
            </p:cNvPr>
            <p:cNvSpPr txBox="1"/>
            <p:nvPr/>
          </p:nvSpPr>
          <p:spPr>
            <a:xfrm>
              <a:off x="2655570" y="5237469"/>
              <a:ext cx="1417320" cy="338554"/>
            </a:xfrm>
            <a:prstGeom prst="rect">
              <a:avLst/>
            </a:prstGeom>
            <a:noFill/>
          </p:spPr>
          <p:txBody>
            <a:bodyPr wrap="square" rtlCol="0">
              <a:spAutoFit/>
            </a:bodyPr>
            <a:lstStyle/>
            <a:p>
              <a:pPr algn="ctr"/>
              <a:r>
                <a:rPr lang="en-US" sz="1600" dirty="0"/>
                <a:t>Activities</a:t>
              </a:r>
              <a:endParaRPr lang="en-ZA" sz="1600" dirty="0"/>
            </a:p>
          </p:txBody>
        </p:sp>
        <p:sp>
          <p:nvSpPr>
            <p:cNvPr id="16" name="TextBox 15">
              <a:extLst>
                <a:ext uri="{FF2B5EF4-FFF2-40B4-BE49-F238E27FC236}">
                  <a16:creationId xmlns:a16="http://schemas.microsoft.com/office/drawing/2014/main" id="{C6BE0CE6-80A6-D0C4-169C-6E6DD726C1D4}"/>
                </a:ext>
              </a:extLst>
            </p:cNvPr>
            <p:cNvSpPr txBox="1"/>
            <p:nvPr/>
          </p:nvSpPr>
          <p:spPr>
            <a:xfrm>
              <a:off x="2755900" y="4611478"/>
              <a:ext cx="1216660" cy="338554"/>
            </a:xfrm>
            <a:prstGeom prst="rect">
              <a:avLst/>
            </a:prstGeom>
            <a:noFill/>
          </p:spPr>
          <p:txBody>
            <a:bodyPr wrap="square" rtlCol="0">
              <a:spAutoFit/>
            </a:bodyPr>
            <a:lstStyle/>
            <a:p>
              <a:pPr algn="ctr"/>
              <a:r>
                <a:rPr lang="en-US" sz="1600" dirty="0"/>
                <a:t>Outputs</a:t>
              </a:r>
              <a:endParaRPr lang="en-ZA" sz="1600" dirty="0"/>
            </a:p>
          </p:txBody>
        </p:sp>
        <p:sp>
          <p:nvSpPr>
            <p:cNvPr id="17" name="TextBox 16">
              <a:extLst>
                <a:ext uri="{FF2B5EF4-FFF2-40B4-BE49-F238E27FC236}">
                  <a16:creationId xmlns:a16="http://schemas.microsoft.com/office/drawing/2014/main" id="{DC0C5A1B-13DB-ACB3-99DC-27C2E88EBA3B}"/>
                </a:ext>
              </a:extLst>
            </p:cNvPr>
            <p:cNvSpPr txBox="1"/>
            <p:nvPr/>
          </p:nvSpPr>
          <p:spPr>
            <a:xfrm>
              <a:off x="2792730" y="3985488"/>
              <a:ext cx="1143000" cy="338554"/>
            </a:xfrm>
            <a:prstGeom prst="rect">
              <a:avLst/>
            </a:prstGeom>
            <a:noFill/>
          </p:spPr>
          <p:txBody>
            <a:bodyPr wrap="square" rtlCol="0">
              <a:spAutoFit/>
            </a:bodyPr>
            <a:lstStyle/>
            <a:p>
              <a:pPr algn="ctr"/>
              <a:r>
                <a:rPr lang="en-US" sz="1600" dirty="0"/>
                <a:t>Outcomes</a:t>
              </a:r>
              <a:endParaRPr lang="en-ZA" sz="1600" dirty="0"/>
            </a:p>
          </p:txBody>
        </p:sp>
        <p:sp>
          <p:nvSpPr>
            <p:cNvPr id="18" name="TextBox 17">
              <a:extLst>
                <a:ext uri="{FF2B5EF4-FFF2-40B4-BE49-F238E27FC236}">
                  <a16:creationId xmlns:a16="http://schemas.microsoft.com/office/drawing/2014/main" id="{F7E78E35-67F7-52F7-1E20-3334223B75AB}"/>
                </a:ext>
              </a:extLst>
            </p:cNvPr>
            <p:cNvSpPr txBox="1"/>
            <p:nvPr/>
          </p:nvSpPr>
          <p:spPr>
            <a:xfrm>
              <a:off x="2907030" y="3359498"/>
              <a:ext cx="914400" cy="338554"/>
            </a:xfrm>
            <a:prstGeom prst="rect">
              <a:avLst/>
            </a:prstGeom>
            <a:noFill/>
          </p:spPr>
          <p:txBody>
            <a:bodyPr wrap="square" rtlCol="0">
              <a:spAutoFit/>
            </a:bodyPr>
            <a:lstStyle/>
            <a:p>
              <a:pPr algn="ctr"/>
              <a:r>
                <a:rPr lang="en-US" sz="1600" dirty="0"/>
                <a:t>Impact</a:t>
              </a:r>
              <a:endParaRPr lang="en-ZA" sz="1600" dirty="0"/>
            </a:p>
          </p:txBody>
        </p:sp>
        <p:sp>
          <p:nvSpPr>
            <p:cNvPr id="19" name="Arrow: Up 18">
              <a:extLst>
                <a:ext uri="{FF2B5EF4-FFF2-40B4-BE49-F238E27FC236}">
                  <a16:creationId xmlns:a16="http://schemas.microsoft.com/office/drawing/2014/main" id="{6141532A-AD17-107E-C962-C262CF6E4D57}"/>
                </a:ext>
              </a:extLst>
            </p:cNvPr>
            <p:cNvSpPr/>
            <p:nvPr/>
          </p:nvSpPr>
          <p:spPr>
            <a:xfrm>
              <a:off x="3180080" y="4968938"/>
              <a:ext cx="304800" cy="233688"/>
            </a:xfrm>
            <a:prstGeom prst="upArrow">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sz="1600"/>
            </a:p>
          </p:txBody>
        </p:sp>
        <p:sp>
          <p:nvSpPr>
            <p:cNvPr id="20" name="Arrow: Up 19">
              <a:extLst>
                <a:ext uri="{FF2B5EF4-FFF2-40B4-BE49-F238E27FC236}">
                  <a16:creationId xmlns:a16="http://schemas.microsoft.com/office/drawing/2014/main" id="{8742C5A1-62C7-F147-241E-7F4216AF92E9}"/>
                </a:ext>
              </a:extLst>
            </p:cNvPr>
            <p:cNvSpPr/>
            <p:nvPr/>
          </p:nvSpPr>
          <p:spPr>
            <a:xfrm>
              <a:off x="3180080" y="4348825"/>
              <a:ext cx="304800" cy="233688"/>
            </a:xfrm>
            <a:prstGeom prst="upArrow">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sz="1600"/>
            </a:p>
          </p:txBody>
        </p:sp>
        <p:sp>
          <p:nvSpPr>
            <p:cNvPr id="21" name="Arrow: Up 20">
              <a:extLst>
                <a:ext uri="{FF2B5EF4-FFF2-40B4-BE49-F238E27FC236}">
                  <a16:creationId xmlns:a16="http://schemas.microsoft.com/office/drawing/2014/main" id="{6DE5C3D3-BA0A-AC15-E567-9470DC383D23}"/>
                </a:ext>
              </a:extLst>
            </p:cNvPr>
            <p:cNvSpPr/>
            <p:nvPr/>
          </p:nvSpPr>
          <p:spPr>
            <a:xfrm>
              <a:off x="3180080" y="3728712"/>
              <a:ext cx="304800" cy="233688"/>
            </a:xfrm>
            <a:prstGeom prst="upArrow">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sz="1600"/>
            </a:p>
          </p:txBody>
        </p:sp>
      </p:grpSp>
      <p:sp>
        <p:nvSpPr>
          <p:cNvPr id="23" name="TextBox 22">
            <a:extLst>
              <a:ext uri="{FF2B5EF4-FFF2-40B4-BE49-F238E27FC236}">
                <a16:creationId xmlns:a16="http://schemas.microsoft.com/office/drawing/2014/main" id="{CF6A4853-613A-ED84-DEDC-571A62526B3F}"/>
              </a:ext>
            </a:extLst>
          </p:cNvPr>
          <p:cNvSpPr txBox="1"/>
          <p:nvPr/>
        </p:nvSpPr>
        <p:spPr>
          <a:xfrm>
            <a:off x="457200" y="2969517"/>
            <a:ext cx="3733800" cy="338554"/>
          </a:xfrm>
          <a:prstGeom prst="rect">
            <a:avLst/>
          </a:prstGeom>
          <a:noFill/>
        </p:spPr>
        <p:txBody>
          <a:bodyPr wrap="square">
            <a:spAutoFit/>
          </a:bodyPr>
          <a:lstStyle/>
          <a:p>
            <a:pPr algn="ctr"/>
            <a:r>
              <a:rPr lang="en-ZA" sz="1600" b="1" dirty="0"/>
              <a:t>Measurement Pyramid</a:t>
            </a:r>
          </a:p>
        </p:txBody>
      </p:sp>
      <p:sp>
        <p:nvSpPr>
          <p:cNvPr id="25" name="TextBox 24">
            <a:extLst>
              <a:ext uri="{FF2B5EF4-FFF2-40B4-BE49-F238E27FC236}">
                <a16:creationId xmlns:a16="http://schemas.microsoft.com/office/drawing/2014/main" id="{0B651E5A-775A-E541-A26C-DE1AB15522A8}"/>
              </a:ext>
            </a:extLst>
          </p:cNvPr>
          <p:cNvSpPr txBox="1"/>
          <p:nvPr/>
        </p:nvSpPr>
        <p:spPr>
          <a:xfrm>
            <a:off x="687070" y="5132204"/>
            <a:ext cx="1419860" cy="461665"/>
          </a:xfrm>
          <a:prstGeom prst="rect">
            <a:avLst/>
          </a:prstGeom>
          <a:noFill/>
        </p:spPr>
        <p:txBody>
          <a:bodyPr wrap="square">
            <a:spAutoFit/>
          </a:bodyPr>
          <a:lstStyle/>
          <a:p>
            <a:r>
              <a:rPr lang="en-ZA" sz="1200" dirty="0"/>
              <a:t>Most entrants measure here </a:t>
            </a:r>
          </a:p>
        </p:txBody>
      </p:sp>
      <p:cxnSp>
        <p:nvCxnSpPr>
          <p:cNvPr id="28" name="Straight Arrow Connector 27">
            <a:extLst>
              <a:ext uri="{FF2B5EF4-FFF2-40B4-BE49-F238E27FC236}">
                <a16:creationId xmlns:a16="http://schemas.microsoft.com/office/drawing/2014/main" id="{16A2C934-3E23-C03F-D8FE-FF898B7C2CAA}"/>
              </a:ext>
            </a:extLst>
          </p:cNvPr>
          <p:cNvCxnSpPr>
            <a:cxnSpLocks/>
          </p:cNvCxnSpPr>
          <p:nvPr/>
        </p:nvCxnSpPr>
        <p:spPr>
          <a:xfrm>
            <a:off x="1981200" y="5406746"/>
            <a:ext cx="685800" cy="0"/>
          </a:xfrm>
          <a:prstGeom prst="straightConnector1">
            <a:avLst/>
          </a:prstGeom>
          <a:ln w="38100">
            <a:solidFill>
              <a:srgbClr val="7A9A0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6C07535-6545-4262-1A24-4CF680DB94A3}"/>
              </a:ext>
            </a:extLst>
          </p:cNvPr>
          <p:cNvSpPr txBox="1"/>
          <p:nvPr/>
        </p:nvSpPr>
        <p:spPr>
          <a:xfrm>
            <a:off x="687070" y="3409994"/>
            <a:ext cx="1902460" cy="461665"/>
          </a:xfrm>
          <a:prstGeom prst="rect">
            <a:avLst/>
          </a:prstGeom>
          <a:noFill/>
        </p:spPr>
        <p:txBody>
          <a:bodyPr wrap="square">
            <a:spAutoFit/>
          </a:bodyPr>
          <a:lstStyle/>
          <a:p>
            <a:r>
              <a:rPr lang="en-ZA" sz="1200" dirty="0"/>
              <a:t>Excellent entries measure here </a:t>
            </a:r>
          </a:p>
        </p:txBody>
      </p:sp>
      <p:cxnSp>
        <p:nvCxnSpPr>
          <p:cNvPr id="31" name="Straight Arrow Connector 30">
            <a:extLst>
              <a:ext uri="{FF2B5EF4-FFF2-40B4-BE49-F238E27FC236}">
                <a16:creationId xmlns:a16="http://schemas.microsoft.com/office/drawing/2014/main" id="{0AC5E254-DC42-2189-50FD-F96E28A8FA7D}"/>
              </a:ext>
            </a:extLst>
          </p:cNvPr>
          <p:cNvCxnSpPr>
            <a:cxnSpLocks/>
          </p:cNvCxnSpPr>
          <p:nvPr/>
        </p:nvCxnSpPr>
        <p:spPr>
          <a:xfrm>
            <a:off x="1981200" y="3640826"/>
            <a:ext cx="685800" cy="0"/>
          </a:xfrm>
          <a:prstGeom prst="straightConnector1">
            <a:avLst/>
          </a:prstGeom>
          <a:ln w="38100">
            <a:solidFill>
              <a:srgbClr val="7A9A01"/>
            </a:solidFill>
            <a:tailEnd type="triangle"/>
          </a:ln>
        </p:spPr>
        <p:style>
          <a:lnRef idx="1">
            <a:schemeClr val="accent1"/>
          </a:lnRef>
          <a:fillRef idx="0">
            <a:schemeClr val="accent1"/>
          </a:fillRef>
          <a:effectRef idx="0">
            <a:schemeClr val="accent1"/>
          </a:effectRef>
          <a:fontRef idx="minor">
            <a:schemeClr val="tx1"/>
          </a:fontRef>
        </p:style>
      </p:cxnSp>
      <p:sp>
        <p:nvSpPr>
          <p:cNvPr id="32" name="Content Placeholder 2">
            <a:extLst>
              <a:ext uri="{FF2B5EF4-FFF2-40B4-BE49-F238E27FC236}">
                <a16:creationId xmlns:a16="http://schemas.microsoft.com/office/drawing/2014/main" id="{DE543717-EBBE-64BC-334C-CBFEB33A258B}"/>
              </a:ext>
            </a:extLst>
          </p:cNvPr>
          <p:cNvSpPr txBox="1">
            <a:spLocks/>
          </p:cNvSpPr>
          <p:nvPr/>
        </p:nvSpPr>
        <p:spPr>
          <a:xfrm>
            <a:off x="4781550" y="2918091"/>
            <a:ext cx="3962400" cy="2796908"/>
          </a:xfrm>
          <a:prstGeom prst="rect">
            <a:avLst/>
          </a:prstGeom>
          <a:ln w="19050">
            <a:solidFill>
              <a:srgbClr val="7A9A01"/>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ZA" sz="1600" b="1" dirty="0"/>
              <a:t>The evaluator's thought process</a:t>
            </a:r>
          </a:p>
          <a:p>
            <a:pPr marL="0" indent="0">
              <a:buNone/>
            </a:pPr>
            <a:r>
              <a:rPr lang="en-ZA" sz="1400" dirty="0"/>
              <a:t>The evaluator asks four questions:</a:t>
            </a:r>
          </a:p>
          <a:p>
            <a:pPr marL="263525" indent="-263525"/>
            <a:r>
              <a:rPr lang="en-ZA" sz="1400" b="1" dirty="0"/>
              <a:t>Question 1: </a:t>
            </a:r>
            <a:r>
              <a:rPr lang="en-ZA" sz="1400" dirty="0"/>
              <a:t>Did they achieve what they said they would achieve?</a:t>
            </a:r>
          </a:p>
          <a:p>
            <a:pPr marL="263525" indent="-263525"/>
            <a:r>
              <a:rPr lang="en-ZA" sz="1400" b="1" dirty="0"/>
              <a:t>Question 2: </a:t>
            </a:r>
            <a:r>
              <a:rPr lang="en-ZA" sz="1400" dirty="0"/>
              <a:t>How do they know?</a:t>
            </a:r>
          </a:p>
          <a:p>
            <a:pPr marL="263525" indent="-263525"/>
            <a:r>
              <a:rPr lang="en-ZA" sz="1400" b="1" dirty="0"/>
              <a:t>Question 3: </a:t>
            </a:r>
            <a:r>
              <a:rPr lang="en-ZA" sz="1400" dirty="0"/>
              <a:t>Can I trust the evidence?</a:t>
            </a:r>
          </a:p>
          <a:p>
            <a:pPr marL="263525" indent="-263525"/>
            <a:r>
              <a:rPr lang="en-ZA" sz="1400" b="1" dirty="0"/>
              <a:t>Question 4: </a:t>
            </a:r>
            <a:r>
              <a:rPr lang="en-ZA" sz="1400" dirty="0"/>
              <a:t>Did it actually help the institution?</a:t>
            </a:r>
          </a:p>
        </p:txBody>
      </p:sp>
      <p:sp>
        <p:nvSpPr>
          <p:cNvPr id="35" name="Rectangle 34">
            <a:extLst>
              <a:ext uri="{FF2B5EF4-FFF2-40B4-BE49-F238E27FC236}">
                <a16:creationId xmlns:a16="http://schemas.microsoft.com/office/drawing/2014/main" id="{30CA8FE6-022F-4CDE-C11C-1EFC06D9F452}"/>
              </a:ext>
            </a:extLst>
          </p:cNvPr>
          <p:cNvSpPr/>
          <p:nvPr/>
        </p:nvSpPr>
        <p:spPr>
          <a:xfrm>
            <a:off x="457199" y="2918090"/>
            <a:ext cx="3905251" cy="2796908"/>
          </a:xfrm>
          <a:prstGeom prst="rect">
            <a:avLst/>
          </a:prstGeom>
          <a:noFill/>
          <a:ln w="19050">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8266899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25777-E032-331F-80A9-1591A16D4A80}"/>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EAA433DE-C270-4CD2-D55D-0B591138F5C9}"/>
              </a:ext>
            </a:extLst>
          </p:cNvPr>
          <p:cNvGraphicFramePr>
            <a:graphicFrameLocks noGrp="1"/>
          </p:cNvGraphicFramePr>
          <p:nvPr>
            <p:extLst>
              <p:ext uri="{D42A27DB-BD31-4B8C-83A1-F6EECF244321}">
                <p14:modId xmlns:p14="http://schemas.microsoft.com/office/powerpoint/2010/main" val="789909117"/>
              </p:ext>
            </p:extLst>
          </p:nvPr>
        </p:nvGraphicFramePr>
        <p:xfrm>
          <a:off x="609600" y="1143000"/>
          <a:ext cx="8229600" cy="3630930"/>
        </p:xfrm>
        <a:graphic>
          <a:graphicData uri="http://schemas.openxmlformats.org/drawingml/2006/table">
            <a:tbl>
              <a:tblPr>
                <a:tableStyleId>{C083E6E3-FA7D-4D7B-A595-EF9225AFEA82}</a:tableStyleId>
              </a:tblPr>
              <a:tblGrid>
                <a:gridCol w="8229600">
                  <a:extLst>
                    <a:ext uri="{9D8B030D-6E8A-4147-A177-3AD203B41FA5}">
                      <a16:colId xmlns:a16="http://schemas.microsoft.com/office/drawing/2014/main" val="3901328945"/>
                    </a:ext>
                  </a:extLst>
                </a:gridCol>
              </a:tblGrid>
              <a:tr h="920115">
                <a:tc>
                  <a:txBody>
                    <a:bodyPr/>
                    <a:lstStyle/>
                    <a:p>
                      <a:pPr algn="l" fontAlgn="ctr">
                        <a:tabLst>
                          <a:tab pos="358775" algn="l"/>
                        </a:tabLst>
                      </a:pPr>
                      <a:endParaRPr lang="en-US" sz="2000" b="1" u="none" strike="noStrike" dirty="0">
                        <a:solidFill>
                          <a:srgbClr val="000000"/>
                        </a:solidFill>
                        <a:effectLst/>
                      </a:endParaRPr>
                    </a:p>
                    <a:p>
                      <a:pPr marL="355600" indent="-355600" algn="l" fontAlgn="ctr">
                        <a:tabLst>
                          <a:tab pos="358775" algn="l"/>
                        </a:tabLst>
                      </a:pPr>
                      <a:r>
                        <a:rPr lang="en-US" sz="2000" b="1" u="none" strike="noStrike" dirty="0">
                          <a:solidFill>
                            <a:srgbClr val="000000"/>
                          </a:solidFill>
                          <a:effectLst/>
                        </a:rPr>
                        <a:t>8. 	Alignment with the objectives and the target audience’s characteristics and needs </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was:</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rgbClr val="7A9A01"/>
                      </a:solidFill>
                      <a:prstDash val="solid"/>
                      <a:round/>
                      <a:headEnd type="none" w="med" len="med"/>
                      <a:tailEnd type="none" w="med" len="med"/>
                    </a:lnB>
                  </a:tcPr>
                </a:tc>
                <a:extLst>
                  <a:ext uri="{0D108BD9-81ED-4DB2-BD59-A6C34878D82A}">
                    <a16:rowId xmlns:a16="http://schemas.microsoft.com/office/drawing/2014/main" val="192349605"/>
                  </a:ext>
                </a:extLst>
              </a:tr>
              <a:tr h="777240">
                <a:tc>
                  <a:txBody>
                    <a:bodyPr/>
                    <a:lstStyle/>
                    <a:p>
                      <a:pPr marL="355600" indent="-355600" algn="l" fontAlgn="ctr">
                        <a:tabLst>
                          <a:tab pos="358775" algn="l"/>
                        </a:tabLst>
                      </a:pPr>
                      <a:r>
                        <a:rPr lang="en-US" sz="1800" b="0" u="none" strike="noStrike" dirty="0">
                          <a:solidFill>
                            <a:srgbClr val="000000"/>
                          </a:solidFill>
                          <a:effectLst/>
                        </a:rPr>
                        <a:t>1. 	The language level and other aspects of the medium appropriate</a:t>
                      </a:r>
                      <a:endParaRPr lang="en-US" sz="1800" b="0" i="0" u="none" strike="noStrike" dirty="0">
                        <a:solidFill>
                          <a:srgbClr val="000000"/>
                        </a:solidFill>
                        <a:effectLst/>
                        <a:latin typeface="Arial" panose="020B0604020202020204" pitchFamily="34" charset="0"/>
                      </a:endParaRPr>
                    </a:p>
                  </a:txBody>
                  <a:tcPr marL="9525" marR="9525" marT="9525" marB="0" anchor="ctr">
                    <a:lnT w="12700" cap="flat" cmpd="sng" algn="ctr">
                      <a:solidFill>
                        <a:srgbClr val="7A9A01"/>
                      </a:solidFill>
                      <a:prstDash val="solid"/>
                      <a:round/>
                      <a:headEnd type="none" w="med" len="med"/>
                      <a:tailEnd type="none" w="med" len="med"/>
                    </a:lnT>
                  </a:tcPr>
                </a:tc>
                <a:extLst>
                  <a:ext uri="{0D108BD9-81ED-4DB2-BD59-A6C34878D82A}">
                    <a16:rowId xmlns:a16="http://schemas.microsoft.com/office/drawing/2014/main" val="1878698220"/>
                  </a:ext>
                </a:extLst>
              </a:tr>
              <a:tr h="777240">
                <a:tc>
                  <a:txBody>
                    <a:bodyPr/>
                    <a:lstStyle/>
                    <a:p>
                      <a:pPr marL="355600" indent="-355600" algn="l" fontAlgn="ctr">
                        <a:buAutoNum type="arabicPeriod" startAt="2"/>
                        <a:tabLst>
                          <a:tab pos="358775" algn="l"/>
                        </a:tabLst>
                      </a:pPr>
                      <a:r>
                        <a:rPr lang="en-US" sz="1800" b="0" u="none" strike="noStrike" dirty="0">
                          <a:solidFill>
                            <a:srgbClr val="000000"/>
                          </a:solidFill>
                          <a:effectLst/>
                        </a:rPr>
                        <a:t>The style suited to the target audience</a:t>
                      </a:r>
                    </a:p>
                    <a:p>
                      <a:pPr marL="355600" indent="-355600" algn="l" fontAlgn="ctr">
                        <a:buAutoNum type="arabicPeriod" startAt="2"/>
                        <a:tabLst>
                          <a:tab pos="358775" algn="l"/>
                        </a:tabLst>
                      </a:pPr>
                      <a:endParaRPr lang="en-US" sz="1800" b="0" u="none" strike="noStrike" dirty="0">
                        <a:solidFill>
                          <a:srgbClr val="000000"/>
                        </a:solidFill>
                        <a:effectLst/>
                      </a:endParaRPr>
                    </a:p>
                    <a:p>
                      <a:pPr marL="355600" indent="-355600" algn="l" fontAlgn="ctr">
                        <a:buAutoNum type="arabicPeriod" startAt="2"/>
                        <a:tabLst>
                          <a:tab pos="358775" algn="l"/>
                        </a:tabLst>
                      </a:pPr>
                      <a:r>
                        <a:rPr lang="en-US" sz="1800" b="0" u="none" strike="noStrike" dirty="0">
                          <a:solidFill>
                            <a:srgbClr val="000000"/>
                          </a:solidFill>
                          <a:effectLst/>
                        </a:rPr>
                        <a:t>The communication medium aligned to the profile of the target group</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665194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A1CDB-8B84-75EF-9940-08D67D5595B7}"/>
              </a:ext>
            </a:extLst>
          </p:cNvPr>
          <p:cNvSpPr>
            <a:spLocks noGrp="1"/>
          </p:cNvSpPr>
          <p:nvPr>
            <p:ph type="title"/>
          </p:nvPr>
        </p:nvSpPr>
        <p:spPr>
          <a:xfrm>
            <a:off x="457200" y="274638"/>
            <a:ext cx="6553200" cy="1020762"/>
          </a:xfrm>
        </p:spPr>
        <p:txBody>
          <a:bodyPr>
            <a:normAutofit/>
          </a:bodyPr>
          <a:lstStyle/>
          <a:p>
            <a:r>
              <a:rPr lang="en-US" sz="2400" dirty="0"/>
              <a:t>Alignment with the objectives and the target audience’s characteristics and needs </a:t>
            </a:r>
          </a:p>
        </p:txBody>
      </p:sp>
      <p:sp>
        <p:nvSpPr>
          <p:cNvPr id="4" name="Content Placeholder 3">
            <a:extLst>
              <a:ext uri="{FF2B5EF4-FFF2-40B4-BE49-F238E27FC236}">
                <a16:creationId xmlns:a16="http://schemas.microsoft.com/office/drawing/2014/main" id="{67516356-6A34-9E13-FE38-CB9911927D32}"/>
              </a:ext>
            </a:extLst>
          </p:cNvPr>
          <p:cNvSpPr>
            <a:spLocks noGrp="1"/>
          </p:cNvSpPr>
          <p:nvPr>
            <p:ph sz="half" idx="1"/>
          </p:nvPr>
        </p:nvSpPr>
        <p:spPr>
          <a:xfrm>
            <a:off x="353062" y="1371599"/>
            <a:ext cx="4038600" cy="4495801"/>
          </a:xfrm>
        </p:spPr>
        <p:txBody>
          <a:bodyPr>
            <a:noAutofit/>
          </a:bodyPr>
          <a:lstStyle/>
          <a:p>
            <a:pPr marL="0" lvl="0" indent="0">
              <a:spcBef>
                <a:spcPts val="200"/>
              </a:spcBef>
              <a:spcAft>
                <a:spcPts val="200"/>
              </a:spcAft>
              <a:buNone/>
            </a:pPr>
            <a:r>
              <a:rPr lang="en-ZA" sz="1200" dirty="0"/>
              <a:t>Your work sample should:</a:t>
            </a:r>
          </a:p>
          <a:p>
            <a:pPr lvl="0">
              <a:spcBef>
                <a:spcPts val="200"/>
              </a:spcBef>
              <a:spcAft>
                <a:spcPts val="200"/>
              </a:spcAft>
            </a:pPr>
            <a:r>
              <a:rPr lang="en-ZA" sz="1200" b="1" dirty="0"/>
              <a:t>Bring your work plan to life</a:t>
            </a:r>
          </a:p>
          <a:p>
            <a:pPr lvl="1">
              <a:spcBef>
                <a:spcPts val="200"/>
              </a:spcBef>
              <a:spcAft>
                <a:spcPts val="200"/>
              </a:spcAft>
            </a:pPr>
            <a:r>
              <a:rPr lang="en-ZA" sz="1200" dirty="0"/>
              <a:t>Demonstrate how your strategy, messages and tactics were implemented.</a:t>
            </a:r>
          </a:p>
          <a:p>
            <a:pPr lvl="0">
              <a:spcBef>
                <a:spcPts val="200"/>
              </a:spcBef>
              <a:spcAft>
                <a:spcPts val="200"/>
              </a:spcAft>
            </a:pPr>
            <a:r>
              <a:rPr lang="en-ZA" sz="1200" b="1" dirty="0"/>
              <a:t>Tell the story of your project</a:t>
            </a:r>
          </a:p>
          <a:p>
            <a:pPr lvl="1">
              <a:spcBef>
                <a:spcPts val="200"/>
              </a:spcBef>
              <a:spcAft>
                <a:spcPts val="200"/>
              </a:spcAft>
            </a:pPr>
            <a:r>
              <a:rPr lang="en-ZA" sz="1200" dirty="0"/>
              <a:t>Present the work sample as a logical journey, showing how the project unfolded from start to finish.</a:t>
            </a:r>
          </a:p>
          <a:p>
            <a:pPr lvl="0">
              <a:spcBef>
                <a:spcPts val="200"/>
              </a:spcBef>
              <a:spcAft>
                <a:spcPts val="200"/>
              </a:spcAft>
            </a:pPr>
            <a:r>
              <a:rPr lang="en-ZA" sz="1200" b="1" dirty="0"/>
              <a:t>Demonstrate strategic alignment</a:t>
            </a:r>
          </a:p>
          <a:p>
            <a:pPr lvl="1">
              <a:spcBef>
                <a:spcPts val="200"/>
              </a:spcBef>
              <a:spcAft>
                <a:spcPts val="200"/>
              </a:spcAft>
            </a:pPr>
            <a:r>
              <a:rPr lang="en-ZA" sz="1200" dirty="0"/>
              <a:t>Show how the messages, channels and creative execution reflect the objectives, audience insights and strategic approach described in the work plan.</a:t>
            </a:r>
          </a:p>
          <a:p>
            <a:pPr lvl="0">
              <a:spcBef>
                <a:spcPts val="200"/>
              </a:spcBef>
              <a:spcAft>
                <a:spcPts val="200"/>
              </a:spcAft>
            </a:pPr>
            <a:r>
              <a:rPr lang="en-ZA" sz="1200" b="1" dirty="0"/>
              <a:t>Illustrate audience-centred communication</a:t>
            </a:r>
            <a:endParaRPr lang="en-ZA" sz="1200" dirty="0"/>
          </a:p>
          <a:p>
            <a:pPr lvl="1">
              <a:spcBef>
                <a:spcPts val="200"/>
              </a:spcBef>
              <a:spcAft>
                <a:spcPts val="200"/>
              </a:spcAft>
            </a:pPr>
            <a:r>
              <a:rPr lang="en-ZA" sz="1200" dirty="0"/>
              <a:t>Make it clear how the project was designed to engage the target audience intellectually and emotionally.</a:t>
            </a:r>
          </a:p>
          <a:p>
            <a:pPr lvl="0">
              <a:spcBef>
                <a:spcPts val="200"/>
              </a:spcBef>
              <a:spcAft>
                <a:spcPts val="200"/>
              </a:spcAft>
            </a:pPr>
            <a:r>
              <a:rPr lang="en-ZA" sz="1200" b="1" dirty="0"/>
              <a:t>Show creativity and innovation</a:t>
            </a:r>
          </a:p>
          <a:p>
            <a:pPr lvl="1">
              <a:spcBef>
                <a:spcPts val="200"/>
              </a:spcBef>
              <a:spcAft>
                <a:spcPts val="200"/>
              </a:spcAft>
            </a:pPr>
            <a:r>
              <a:rPr lang="en-ZA" sz="1200" dirty="0"/>
              <a:t>Include examples that demonstrate original thinking and effective execution, not simply attractive design.</a:t>
            </a:r>
          </a:p>
          <a:p>
            <a:pPr>
              <a:spcBef>
                <a:spcPts val="200"/>
              </a:spcBef>
              <a:spcAft>
                <a:spcPts val="200"/>
              </a:spcAft>
            </a:pPr>
            <a:endParaRPr lang="en-US" sz="1200" dirty="0"/>
          </a:p>
        </p:txBody>
      </p:sp>
      <p:sp>
        <p:nvSpPr>
          <p:cNvPr id="5" name="Content Placeholder 4">
            <a:extLst>
              <a:ext uri="{FF2B5EF4-FFF2-40B4-BE49-F238E27FC236}">
                <a16:creationId xmlns:a16="http://schemas.microsoft.com/office/drawing/2014/main" id="{DC27F742-0C16-4F3E-6589-9765EEB8EE97}"/>
              </a:ext>
            </a:extLst>
          </p:cNvPr>
          <p:cNvSpPr>
            <a:spLocks noGrp="1"/>
          </p:cNvSpPr>
          <p:nvPr>
            <p:ph sz="half" idx="2"/>
          </p:nvPr>
        </p:nvSpPr>
        <p:spPr>
          <a:xfrm>
            <a:off x="4592320" y="1676399"/>
            <a:ext cx="4305298" cy="1554163"/>
          </a:xfrm>
          <a:ln w="19050">
            <a:solidFill>
              <a:srgbClr val="7A9A01"/>
            </a:solidFill>
          </a:ln>
        </p:spPr>
        <p:txBody>
          <a:bodyPr>
            <a:normAutofit/>
          </a:bodyPr>
          <a:lstStyle/>
          <a:p>
            <a:pPr marL="266700" lvl="0" indent="-266700">
              <a:spcBef>
                <a:spcPts val="300"/>
              </a:spcBef>
              <a:spcAft>
                <a:spcPts val="300"/>
              </a:spcAft>
            </a:pPr>
            <a:r>
              <a:rPr lang="en-ZA" sz="1200" dirty="0"/>
              <a:t>Repeating information already included in the work plan.</a:t>
            </a:r>
          </a:p>
          <a:p>
            <a:pPr marL="266700" lvl="0" indent="-266700">
              <a:spcBef>
                <a:spcPts val="300"/>
              </a:spcBef>
              <a:spcAft>
                <a:spcPts val="300"/>
              </a:spcAft>
            </a:pPr>
            <a:r>
              <a:rPr lang="en-ZA" sz="1200" dirty="0"/>
              <a:t>Including unnecessary reports or supporting documents.</a:t>
            </a:r>
          </a:p>
          <a:p>
            <a:pPr marL="266700" lvl="0" indent="-266700">
              <a:spcBef>
                <a:spcPts val="300"/>
              </a:spcBef>
              <a:spcAft>
                <a:spcPts val="300"/>
              </a:spcAft>
            </a:pPr>
            <a:r>
              <a:rPr lang="en-ZA" sz="1200" dirty="0"/>
              <a:t>Providing SurveyMonkey graphs or raw data that are not discussed.</a:t>
            </a:r>
          </a:p>
          <a:p>
            <a:pPr marL="266700" lvl="0" indent="-266700">
              <a:spcBef>
                <a:spcPts val="300"/>
              </a:spcBef>
              <a:spcAft>
                <a:spcPts val="300"/>
              </a:spcAft>
            </a:pPr>
            <a:r>
              <a:rPr lang="en-ZA" sz="1200" dirty="0"/>
              <a:t>Submitting files that are difficult to access or review.</a:t>
            </a:r>
          </a:p>
          <a:p>
            <a:pPr marL="266700" lvl="0" indent="-266700">
              <a:spcBef>
                <a:spcPts val="300"/>
              </a:spcBef>
              <a:spcAft>
                <a:spcPts val="300"/>
              </a:spcAft>
            </a:pPr>
            <a:r>
              <a:rPr lang="en-ZA" sz="1200" dirty="0"/>
              <a:t>Including videos longer than three minutes.</a:t>
            </a:r>
          </a:p>
        </p:txBody>
      </p:sp>
      <p:sp>
        <p:nvSpPr>
          <p:cNvPr id="9" name="Content Placeholder 4">
            <a:extLst>
              <a:ext uri="{FF2B5EF4-FFF2-40B4-BE49-F238E27FC236}">
                <a16:creationId xmlns:a16="http://schemas.microsoft.com/office/drawing/2014/main" id="{7C5795EA-0F56-5427-1194-BEFB4D17CAD3}"/>
              </a:ext>
            </a:extLst>
          </p:cNvPr>
          <p:cNvSpPr txBox="1">
            <a:spLocks/>
          </p:cNvSpPr>
          <p:nvPr/>
        </p:nvSpPr>
        <p:spPr>
          <a:xfrm>
            <a:off x="4592320" y="3505200"/>
            <a:ext cx="4305298" cy="2293145"/>
          </a:xfrm>
          <a:prstGeom prst="rect">
            <a:avLst/>
          </a:prstGeom>
          <a:ln w="19050">
            <a:solidFill>
              <a:srgbClr val="7A9A01"/>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spcBef>
                <a:spcPts val="300"/>
              </a:spcBef>
              <a:spcAft>
                <a:spcPts val="300"/>
              </a:spcAft>
              <a:buNone/>
            </a:pPr>
            <a:r>
              <a:rPr lang="en-ZA" sz="1200" b="1" dirty="0"/>
              <a:t>The evaluator should never have to search for evidence</a:t>
            </a:r>
            <a:r>
              <a:rPr lang="en-ZA" sz="1200" dirty="0"/>
              <a:t>.</a:t>
            </a:r>
          </a:p>
          <a:p>
            <a:pPr marL="0" indent="0">
              <a:spcBef>
                <a:spcPts val="300"/>
              </a:spcBef>
              <a:spcAft>
                <a:spcPts val="300"/>
              </a:spcAft>
              <a:buNone/>
            </a:pPr>
            <a:r>
              <a:rPr lang="en-ZA" sz="1200" dirty="0"/>
              <a:t>If your work plan says:</a:t>
            </a:r>
          </a:p>
          <a:p>
            <a:pPr marL="263525" indent="-263525">
              <a:spcBef>
                <a:spcPts val="300"/>
              </a:spcBef>
              <a:spcAft>
                <a:spcPts val="300"/>
              </a:spcAft>
            </a:pPr>
            <a:r>
              <a:rPr lang="en-ZA" sz="1200" dirty="0"/>
              <a:t>you developed three key messages,</a:t>
            </a:r>
          </a:p>
          <a:p>
            <a:pPr marL="263525" indent="-263525">
              <a:spcBef>
                <a:spcPts val="300"/>
              </a:spcBef>
              <a:spcAft>
                <a:spcPts val="300"/>
              </a:spcAft>
            </a:pPr>
            <a:r>
              <a:rPr lang="en-ZA" sz="1200" dirty="0"/>
              <a:t>segmented four audiences,</a:t>
            </a:r>
          </a:p>
          <a:p>
            <a:pPr marL="263525" indent="-263525">
              <a:spcBef>
                <a:spcPts val="300"/>
              </a:spcBef>
              <a:spcAft>
                <a:spcPts val="300"/>
              </a:spcAft>
            </a:pPr>
            <a:r>
              <a:rPr lang="en-ZA" sz="1200" dirty="0"/>
              <a:t>used storytelling,</a:t>
            </a:r>
          </a:p>
          <a:p>
            <a:pPr marL="263525" indent="-263525">
              <a:spcBef>
                <a:spcPts val="300"/>
              </a:spcBef>
              <a:spcAft>
                <a:spcPts val="300"/>
              </a:spcAft>
            </a:pPr>
            <a:r>
              <a:rPr lang="en-ZA" sz="1200" dirty="0"/>
              <a:t>adopted a digital-first approach,</a:t>
            </a:r>
          </a:p>
          <a:p>
            <a:pPr marL="263525" indent="-263525">
              <a:spcBef>
                <a:spcPts val="300"/>
              </a:spcBef>
              <a:spcAft>
                <a:spcPts val="300"/>
              </a:spcAft>
            </a:pPr>
            <a:r>
              <a:rPr lang="en-ZA" sz="1200" dirty="0"/>
              <a:t>and created an emotional connection,</a:t>
            </a:r>
          </a:p>
          <a:p>
            <a:pPr marL="0" indent="0">
              <a:spcBef>
                <a:spcPts val="300"/>
              </a:spcBef>
              <a:spcAft>
                <a:spcPts val="300"/>
              </a:spcAft>
              <a:buNone/>
            </a:pPr>
            <a:r>
              <a:rPr lang="en-ZA" sz="1200" dirty="0"/>
              <a:t>then your work sample should make each of those points immediately visible</a:t>
            </a:r>
            <a:endParaRPr lang="en-US" sz="1200" dirty="0"/>
          </a:p>
        </p:txBody>
      </p:sp>
      <p:sp>
        <p:nvSpPr>
          <p:cNvPr id="12" name="Speech Bubble: Oval 11">
            <a:extLst>
              <a:ext uri="{FF2B5EF4-FFF2-40B4-BE49-F238E27FC236}">
                <a16:creationId xmlns:a16="http://schemas.microsoft.com/office/drawing/2014/main" id="{4F7A0A36-AD3F-029D-8AE1-34FFD3262AB0}"/>
              </a:ext>
            </a:extLst>
          </p:cNvPr>
          <p:cNvSpPr/>
          <p:nvPr/>
        </p:nvSpPr>
        <p:spPr>
          <a:xfrm>
            <a:off x="7274560" y="746919"/>
            <a:ext cx="1371600" cy="685800"/>
          </a:xfrm>
          <a:prstGeom prst="wedgeEllipseCallout">
            <a:avLst>
              <a:gd name="adj1" fmla="val -56388"/>
              <a:gd name="adj2" fmla="val 93611"/>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Avoid</a:t>
            </a:r>
            <a:endParaRPr lang="en-ZA" sz="2400" dirty="0"/>
          </a:p>
        </p:txBody>
      </p:sp>
      <p:sp>
        <p:nvSpPr>
          <p:cNvPr id="14" name="Oval 13">
            <a:extLst>
              <a:ext uri="{FF2B5EF4-FFF2-40B4-BE49-F238E27FC236}">
                <a16:creationId xmlns:a16="http://schemas.microsoft.com/office/drawing/2014/main" id="{81BC45EE-7F48-3F78-2905-FAF3C65C6262}"/>
              </a:ext>
            </a:extLst>
          </p:cNvPr>
          <p:cNvSpPr/>
          <p:nvPr/>
        </p:nvSpPr>
        <p:spPr>
          <a:xfrm>
            <a:off x="7762240" y="4038600"/>
            <a:ext cx="914400" cy="914400"/>
          </a:xfrm>
          <a:prstGeom prst="ellips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NB!</a:t>
            </a:r>
            <a:endParaRPr lang="en-ZA" dirty="0"/>
          </a:p>
        </p:txBody>
      </p:sp>
    </p:spTree>
    <p:extLst>
      <p:ext uri="{BB962C8B-B14F-4D97-AF65-F5344CB8AC3E}">
        <p14:creationId xmlns:p14="http://schemas.microsoft.com/office/powerpoint/2010/main" val="30633813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45F8-54F0-F40F-22E6-76B4BF2F2157}"/>
              </a:ext>
            </a:extLst>
          </p:cNvPr>
          <p:cNvSpPr>
            <a:spLocks noGrp="1"/>
          </p:cNvSpPr>
          <p:nvPr>
            <p:ph type="title"/>
          </p:nvPr>
        </p:nvSpPr>
        <p:spPr/>
        <p:txBody>
          <a:bodyPr>
            <a:normAutofit fontScale="90000"/>
          </a:bodyPr>
          <a:lstStyle/>
          <a:p>
            <a:r>
              <a:rPr lang="en-ZA" sz="2700" dirty="0"/>
              <a:t>Alignment with the objectives and the target audience’s characteristics and needs </a:t>
            </a:r>
            <a:r>
              <a:rPr lang="en-ZA" sz="2000" dirty="0"/>
              <a:t>(continued)</a:t>
            </a:r>
            <a:endParaRPr lang="en-US" sz="2000" dirty="0"/>
          </a:p>
        </p:txBody>
      </p:sp>
      <p:sp>
        <p:nvSpPr>
          <p:cNvPr id="3" name="Content Placeholder 2">
            <a:extLst>
              <a:ext uri="{FF2B5EF4-FFF2-40B4-BE49-F238E27FC236}">
                <a16:creationId xmlns:a16="http://schemas.microsoft.com/office/drawing/2014/main" id="{4BF33394-EA52-D54E-D48C-0ED1C5811E02}"/>
              </a:ext>
            </a:extLst>
          </p:cNvPr>
          <p:cNvSpPr>
            <a:spLocks noGrp="1"/>
          </p:cNvSpPr>
          <p:nvPr>
            <p:ph idx="1"/>
          </p:nvPr>
        </p:nvSpPr>
        <p:spPr>
          <a:xfrm>
            <a:off x="3429000" y="1371600"/>
            <a:ext cx="5257800" cy="1600200"/>
          </a:xfrm>
          <a:ln w="19050">
            <a:solidFill>
              <a:srgbClr val="7A9A01"/>
            </a:solidFill>
          </a:ln>
        </p:spPr>
        <p:txBody>
          <a:bodyPr>
            <a:normAutofit/>
          </a:bodyPr>
          <a:lstStyle/>
          <a:p>
            <a:r>
              <a:rPr lang="en-ZA" sz="1600" dirty="0"/>
              <a:t>Appropriateness of the visual design</a:t>
            </a:r>
            <a:endParaRPr lang="en-US" sz="1600" dirty="0"/>
          </a:p>
          <a:p>
            <a:r>
              <a:rPr lang="en-US" sz="1600" dirty="0"/>
              <a:t>Appropriateness of the writing style</a:t>
            </a:r>
          </a:p>
          <a:p>
            <a:r>
              <a:rPr lang="en-ZA" sz="1600" dirty="0"/>
              <a:t>Alignment with the objectives</a:t>
            </a:r>
          </a:p>
          <a:p>
            <a:r>
              <a:rPr lang="en-ZA" sz="1600" dirty="0"/>
              <a:t>Alignment with the target audience </a:t>
            </a:r>
          </a:p>
        </p:txBody>
      </p:sp>
      <p:sp>
        <p:nvSpPr>
          <p:cNvPr id="5" name="TextBox 4">
            <a:extLst>
              <a:ext uri="{FF2B5EF4-FFF2-40B4-BE49-F238E27FC236}">
                <a16:creationId xmlns:a16="http://schemas.microsoft.com/office/drawing/2014/main" id="{974A5B49-41C4-A8AC-43A1-1C26B233271A}"/>
              </a:ext>
            </a:extLst>
          </p:cNvPr>
          <p:cNvSpPr txBox="1"/>
          <p:nvPr/>
        </p:nvSpPr>
        <p:spPr>
          <a:xfrm>
            <a:off x="406400" y="3374264"/>
            <a:ext cx="8280400" cy="830997"/>
          </a:xfrm>
          <a:prstGeom prst="rect">
            <a:avLst/>
          </a:prstGeom>
          <a:solidFill>
            <a:srgbClr val="7A9A01">
              <a:alpha val="10196"/>
            </a:srgbClr>
          </a:solidFill>
          <a:ln w="19050">
            <a:solidFill>
              <a:srgbClr val="7A9A01"/>
            </a:solidFill>
          </a:ln>
        </p:spPr>
        <p:txBody>
          <a:bodyPr wrap="square" rtlCol="0">
            <a:spAutoFit/>
          </a:bodyPr>
          <a:lstStyle/>
          <a:p>
            <a:r>
              <a:rPr lang="en-ZA" sz="1600" dirty="0"/>
              <a:t>If I removed the work plan and showed only this asset to the evaluator, would they immediately recognise </a:t>
            </a:r>
            <a:r>
              <a:rPr lang="en-ZA" sz="1600" b="1" dirty="0"/>
              <a:t>who</a:t>
            </a:r>
            <a:r>
              <a:rPr lang="en-ZA" sz="1600" dirty="0"/>
              <a:t> it was designed for, </a:t>
            </a:r>
            <a:r>
              <a:rPr lang="en-ZA" sz="1600" b="1" dirty="0"/>
              <a:t>what</a:t>
            </a:r>
            <a:r>
              <a:rPr lang="en-ZA" sz="1600" dirty="0"/>
              <a:t> it was trying to achieve, and </a:t>
            </a:r>
            <a:r>
              <a:rPr lang="en-ZA" sz="1600" b="1" dirty="0"/>
              <a:t>why </a:t>
            </a:r>
            <a:r>
              <a:rPr lang="en-ZA" sz="1600" dirty="0"/>
              <a:t>it would appeal to that audience?</a:t>
            </a:r>
          </a:p>
        </p:txBody>
      </p:sp>
      <p:sp>
        <p:nvSpPr>
          <p:cNvPr id="6" name="Arrow: Pentagon 5">
            <a:extLst>
              <a:ext uri="{FF2B5EF4-FFF2-40B4-BE49-F238E27FC236}">
                <a16:creationId xmlns:a16="http://schemas.microsoft.com/office/drawing/2014/main" id="{C9C132D3-E416-D036-4557-6D669D289693}"/>
              </a:ext>
            </a:extLst>
          </p:cNvPr>
          <p:cNvSpPr/>
          <p:nvPr/>
        </p:nvSpPr>
        <p:spPr>
          <a:xfrm>
            <a:off x="406400" y="1681650"/>
            <a:ext cx="2895600" cy="619761"/>
          </a:xfrm>
          <a:prstGeom prst="homePlat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dirty="0"/>
              <a:t>You should ensure</a:t>
            </a:r>
          </a:p>
        </p:txBody>
      </p:sp>
      <p:sp>
        <p:nvSpPr>
          <p:cNvPr id="7" name="Arrow: Pentagon 6">
            <a:extLst>
              <a:ext uri="{FF2B5EF4-FFF2-40B4-BE49-F238E27FC236}">
                <a16:creationId xmlns:a16="http://schemas.microsoft.com/office/drawing/2014/main" id="{8C7CE0E2-1406-7810-B052-8FEA97A33D62}"/>
              </a:ext>
            </a:extLst>
          </p:cNvPr>
          <p:cNvSpPr/>
          <p:nvPr/>
        </p:nvSpPr>
        <p:spPr>
          <a:xfrm>
            <a:off x="406400" y="4800600"/>
            <a:ext cx="1955800" cy="619761"/>
          </a:xfrm>
          <a:prstGeom prst="homePlat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dirty="0"/>
              <a:t>The Golden Rule</a:t>
            </a:r>
          </a:p>
        </p:txBody>
      </p:sp>
      <p:sp>
        <p:nvSpPr>
          <p:cNvPr id="8" name="Content Placeholder 2">
            <a:extLst>
              <a:ext uri="{FF2B5EF4-FFF2-40B4-BE49-F238E27FC236}">
                <a16:creationId xmlns:a16="http://schemas.microsoft.com/office/drawing/2014/main" id="{88E6B54F-5AE2-B65A-991A-D417FB1A213C}"/>
              </a:ext>
            </a:extLst>
          </p:cNvPr>
          <p:cNvSpPr txBox="1">
            <a:spLocks/>
          </p:cNvSpPr>
          <p:nvPr/>
        </p:nvSpPr>
        <p:spPr>
          <a:xfrm>
            <a:off x="2438400" y="4800600"/>
            <a:ext cx="6299200" cy="619761"/>
          </a:xfrm>
          <a:prstGeom prst="rect">
            <a:avLst/>
          </a:prstGeom>
          <a:ln w="19050">
            <a:solidFill>
              <a:srgbClr val="7A9A01"/>
            </a:solidFill>
          </a:ln>
        </p:spPr>
        <p:txBody>
          <a:bodyPr vert="horz" lIns="91440" tIns="45720" rIns="91440" bIns="45720" rtlCol="0" anchor="ctr">
            <a:noAutofit/>
          </a:bodyPr>
          <a:lstStyle>
            <a:lvl1pPr marL="266700" indent="-2667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630238" indent="-274638"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ZA" sz="1800" dirty="0"/>
              <a:t>Objectives </a:t>
            </a:r>
            <a:r>
              <a:rPr lang="en-ZA" sz="1800" dirty="0">
                <a:solidFill>
                  <a:srgbClr val="7A9A01"/>
                </a:solidFill>
              </a:rPr>
              <a:t>→</a:t>
            </a:r>
            <a:r>
              <a:rPr lang="en-ZA" sz="1800" dirty="0"/>
              <a:t> Audience </a:t>
            </a:r>
            <a:r>
              <a:rPr lang="en-ZA" sz="1800" dirty="0">
                <a:solidFill>
                  <a:srgbClr val="7A9A01"/>
                </a:solidFill>
              </a:rPr>
              <a:t>→</a:t>
            </a:r>
            <a:r>
              <a:rPr lang="en-ZA" sz="1800" dirty="0"/>
              <a:t> Messages </a:t>
            </a:r>
            <a:r>
              <a:rPr lang="en-ZA" sz="1800" dirty="0">
                <a:solidFill>
                  <a:srgbClr val="7A9A01"/>
                </a:solidFill>
              </a:rPr>
              <a:t>→</a:t>
            </a:r>
            <a:r>
              <a:rPr lang="en-ZA" sz="1800" dirty="0"/>
              <a:t> Creative Execution</a:t>
            </a:r>
          </a:p>
        </p:txBody>
      </p:sp>
    </p:spTree>
    <p:extLst>
      <p:ext uri="{BB962C8B-B14F-4D97-AF65-F5344CB8AC3E}">
        <p14:creationId xmlns:p14="http://schemas.microsoft.com/office/powerpoint/2010/main" val="21190857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508AE-CA2F-FC48-9319-2BAD5498E970}"/>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02E9323F-CB5F-6ECD-AFAD-70B99CFD2401}"/>
              </a:ext>
            </a:extLst>
          </p:cNvPr>
          <p:cNvGraphicFramePr>
            <a:graphicFrameLocks noGrp="1"/>
          </p:cNvGraphicFramePr>
          <p:nvPr>
            <p:extLst>
              <p:ext uri="{D42A27DB-BD31-4B8C-83A1-F6EECF244321}">
                <p14:modId xmlns:p14="http://schemas.microsoft.com/office/powerpoint/2010/main" val="1647132199"/>
              </p:ext>
            </p:extLst>
          </p:nvPr>
        </p:nvGraphicFramePr>
        <p:xfrm>
          <a:off x="533400" y="762000"/>
          <a:ext cx="8229600" cy="4697730"/>
        </p:xfrm>
        <a:graphic>
          <a:graphicData uri="http://schemas.openxmlformats.org/drawingml/2006/table">
            <a:tbl>
              <a:tblPr>
                <a:tableStyleId>{C083E6E3-FA7D-4D7B-A595-EF9225AFEA82}</a:tableStyleId>
              </a:tblPr>
              <a:tblGrid>
                <a:gridCol w="8229600">
                  <a:extLst>
                    <a:ext uri="{9D8B030D-6E8A-4147-A177-3AD203B41FA5}">
                      <a16:colId xmlns:a16="http://schemas.microsoft.com/office/drawing/2014/main" val="3901328945"/>
                    </a:ext>
                  </a:extLst>
                </a:gridCol>
              </a:tblGrid>
              <a:tr h="920115">
                <a:tc>
                  <a:txBody>
                    <a:bodyPr/>
                    <a:lstStyle/>
                    <a:p>
                      <a:pPr algn="l" fontAlgn="ctr">
                        <a:tabLst>
                          <a:tab pos="358775" algn="l"/>
                        </a:tabLst>
                      </a:pPr>
                      <a:endParaRPr lang="en-US" sz="2000" b="1" u="none" strike="noStrike" dirty="0">
                        <a:solidFill>
                          <a:srgbClr val="000000"/>
                        </a:solidFill>
                        <a:effectLst/>
                      </a:endParaRPr>
                    </a:p>
                    <a:p>
                      <a:pPr marL="355600" indent="-355600" algn="l" fontAlgn="ctr">
                        <a:tabLst>
                          <a:tab pos="358775" algn="l"/>
                        </a:tabLst>
                      </a:pPr>
                      <a:r>
                        <a:rPr lang="en-US" sz="2000" b="1" u="none" strike="noStrike" dirty="0">
                          <a:solidFill>
                            <a:srgbClr val="000000"/>
                          </a:solidFill>
                          <a:effectLst/>
                        </a:rPr>
                        <a:t>9. 	Creative approach</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was:</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rgbClr val="7A9A01"/>
                      </a:solidFill>
                      <a:prstDash val="solid"/>
                      <a:round/>
                      <a:headEnd type="none" w="med" len="med"/>
                      <a:tailEnd type="none" w="med" len="med"/>
                    </a:lnB>
                  </a:tcPr>
                </a:tc>
                <a:extLst>
                  <a:ext uri="{0D108BD9-81ED-4DB2-BD59-A6C34878D82A}">
                    <a16:rowId xmlns:a16="http://schemas.microsoft.com/office/drawing/2014/main" val="192349605"/>
                  </a:ext>
                </a:extLst>
              </a:tr>
              <a:tr h="777240">
                <a:tc>
                  <a:txBody>
                    <a:bodyPr/>
                    <a:lstStyle/>
                    <a:p>
                      <a:pPr marL="355600" indent="-355600" algn="l" fontAlgn="ctr">
                        <a:tabLst>
                          <a:tab pos="358775" algn="l"/>
                        </a:tabLst>
                      </a:pPr>
                      <a:r>
                        <a:rPr lang="en-US" sz="1800" b="0" u="none" strike="noStrike" dirty="0">
                          <a:solidFill>
                            <a:srgbClr val="000000"/>
                          </a:solidFill>
                          <a:effectLst/>
                        </a:rPr>
                        <a:t>1. 	The entry really "wow"!</a:t>
                      </a:r>
                      <a:endParaRPr lang="en-US" sz="1800" b="0" i="0" u="none" strike="noStrike" dirty="0">
                        <a:solidFill>
                          <a:srgbClr val="000000"/>
                        </a:solidFill>
                        <a:effectLst/>
                        <a:latin typeface="Arial" panose="020B0604020202020204" pitchFamily="34" charset="0"/>
                      </a:endParaRPr>
                    </a:p>
                  </a:txBody>
                  <a:tcPr marL="9525" marR="9525" marT="9525" marB="0" anchor="ctr">
                    <a:lnT w="12700" cap="flat" cmpd="sng" algn="ctr">
                      <a:solidFill>
                        <a:srgbClr val="7A9A01"/>
                      </a:solidFill>
                      <a:prstDash val="solid"/>
                      <a:round/>
                      <a:headEnd type="none" w="med" len="med"/>
                      <a:tailEnd type="none" w="med" len="med"/>
                    </a:lnT>
                  </a:tcPr>
                </a:tc>
                <a:extLst>
                  <a:ext uri="{0D108BD9-81ED-4DB2-BD59-A6C34878D82A}">
                    <a16:rowId xmlns:a16="http://schemas.microsoft.com/office/drawing/2014/main" val="1878698220"/>
                  </a:ext>
                </a:extLst>
              </a:tr>
              <a:tr h="777240">
                <a:tc>
                  <a:txBody>
                    <a:bodyPr/>
                    <a:lstStyle/>
                    <a:p>
                      <a:pPr marL="355600" indent="-355600" algn="l" fontAlgn="ctr">
                        <a:buAutoNum type="arabicPeriod" startAt="2"/>
                        <a:tabLst>
                          <a:tab pos="358775" algn="l"/>
                        </a:tabLst>
                      </a:pPr>
                      <a:r>
                        <a:rPr lang="en-US" sz="1800" b="0" u="none" strike="noStrike" dirty="0">
                          <a:solidFill>
                            <a:srgbClr val="000000"/>
                          </a:solidFill>
                          <a:effectLst/>
                        </a:rPr>
                        <a:t>The application of the medium original, while matching the characteristics of the target audience</a:t>
                      </a:r>
                    </a:p>
                    <a:p>
                      <a:pPr marL="355600" indent="-355600" algn="l" fontAlgn="ctr">
                        <a:buAutoNum type="arabicPeriod" startAt="2"/>
                        <a:tabLst>
                          <a:tab pos="358775" algn="l"/>
                        </a:tabLst>
                      </a:pPr>
                      <a:endParaRPr lang="en-US" sz="1800" b="0" u="none" strike="noStrike" dirty="0">
                        <a:solidFill>
                          <a:srgbClr val="000000"/>
                        </a:solidFill>
                        <a:effectLst/>
                      </a:endParaRPr>
                    </a:p>
                    <a:p>
                      <a:pPr marL="355600" indent="-355600" algn="l" fontAlgn="ctr">
                        <a:buAutoNum type="arabicPeriod" startAt="2"/>
                        <a:tabLst>
                          <a:tab pos="358775" algn="l"/>
                        </a:tabLst>
                      </a:pPr>
                      <a:r>
                        <a:rPr lang="en-US" sz="1800" b="0" u="none" strike="noStrike" dirty="0">
                          <a:solidFill>
                            <a:srgbClr val="000000"/>
                          </a:solidFill>
                          <a:effectLst/>
                        </a:rPr>
                        <a:t>It evident that smart thinking went into the way the audience’s perspective and needs were addressed</a:t>
                      </a:r>
                    </a:p>
                    <a:p>
                      <a:pPr marL="355600" indent="-355600" algn="l" fontAlgn="ctr">
                        <a:buAutoNum type="arabicPeriod" startAt="2"/>
                        <a:tabLst>
                          <a:tab pos="358775" algn="l"/>
                        </a:tabLst>
                      </a:pPr>
                      <a:endParaRPr lang="en-US" sz="1800" b="0" u="none" strike="noStrike" dirty="0">
                        <a:solidFill>
                          <a:srgbClr val="000000"/>
                        </a:solidFill>
                        <a:effectLst/>
                      </a:endParaRPr>
                    </a:p>
                    <a:p>
                      <a:pPr marL="355600" indent="-355600" algn="l" fontAlgn="ctr">
                        <a:buAutoNum type="arabicPeriod" startAt="2"/>
                        <a:tabLst>
                          <a:tab pos="358775" algn="l"/>
                        </a:tabLst>
                      </a:pPr>
                      <a:r>
                        <a:rPr lang="en-US" sz="1800" b="0" u="none" strike="noStrike" dirty="0">
                          <a:solidFill>
                            <a:srgbClr val="000000"/>
                          </a:solidFill>
                          <a:effectLst/>
                        </a:rPr>
                        <a:t>An approach, design, visual elements, or medium applied in a new and surprising way</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26576823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3B79F2E-0D75-B8AC-6042-7ABD71F65745}"/>
              </a:ext>
            </a:extLst>
          </p:cNvPr>
          <p:cNvSpPr>
            <a:spLocks noGrp="1"/>
          </p:cNvSpPr>
          <p:nvPr>
            <p:ph type="title"/>
          </p:nvPr>
        </p:nvSpPr>
        <p:spPr>
          <a:xfrm>
            <a:off x="304800" y="368360"/>
            <a:ext cx="4495800" cy="845352"/>
          </a:xfrm>
        </p:spPr>
        <p:txBody>
          <a:bodyPr>
            <a:normAutofit/>
          </a:bodyPr>
          <a:lstStyle/>
          <a:p>
            <a:r>
              <a:rPr lang="en-US" sz="2400" dirty="0"/>
              <a:t>Creativity of the project assets</a:t>
            </a:r>
            <a:endParaRPr lang="en-ZA" sz="2400" dirty="0"/>
          </a:p>
        </p:txBody>
      </p:sp>
      <p:sp>
        <p:nvSpPr>
          <p:cNvPr id="6" name="Content Placeholder 5">
            <a:extLst>
              <a:ext uri="{FF2B5EF4-FFF2-40B4-BE49-F238E27FC236}">
                <a16:creationId xmlns:a16="http://schemas.microsoft.com/office/drawing/2014/main" id="{0EDA8EE0-FCEA-2A33-45BD-64DFB34FA35D}"/>
              </a:ext>
            </a:extLst>
          </p:cNvPr>
          <p:cNvSpPr>
            <a:spLocks noGrp="1"/>
          </p:cNvSpPr>
          <p:nvPr>
            <p:ph idx="1"/>
          </p:nvPr>
        </p:nvSpPr>
        <p:spPr>
          <a:xfrm>
            <a:off x="2649219" y="1312998"/>
            <a:ext cx="6151881" cy="2666999"/>
          </a:xfrm>
          <a:ln w="19050">
            <a:solidFill>
              <a:srgbClr val="7A9A01"/>
            </a:solidFill>
          </a:ln>
        </p:spPr>
        <p:txBody>
          <a:bodyPr>
            <a:noAutofit/>
          </a:bodyPr>
          <a:lstStyle/>
          <a:p>
            <a:pPr marL="266700" indent="-266700">
              <a:spcBef>
                <a:spcPts val="0"/>
              </a:spcBef>
              <a:spcAft>
                <a:spcPts val="0"/>
              </a:spcAft>
            </a:pPr>
            <a:r>
              <a:rPr lang="en-ZA" sz="1200" b="1" dirty="0"/>
              <a:t>Is the idea fresh?</a:t>
            </a:r>
          </a:p>
          <a:p>
            <a:pPr marL="628650" lvl="1" indent="-266700">
              <a:spcBef>
                <a:spcPts val="0"/>
              </a:spcBef>
              <a:spcAft>
                <a:spcPts val="0"/>
              </a:spcAft>
            </a:pPr>
            <a:r>
              <a:rPr lang="en-ZA" sz="1200" dirty="0"/>
              <a:t>The best ideas often seem obvious once you see them. We are looking for ideas that are fresh, clever and well suited to the challenge, not ideas that are strange or different simply for the sake of being different.</a:t>
            </a:r>
          </a:p>
          <a:p>
            <a:pPr marL="266700" indent="-266700">
              <a:spcBef>
                <a:spcPts val="0"/>
              </a:spcBef>
              <a:spcAft>
                <a:spcPts val="0"/>
              </a:spcAft>
            </a:pPr>
            <a:r>
              <a:rPr lang="en-ZA" sz="1200" b="1" dirty="0"/>
              <a:t>Is your creative approach right for your target audience?</a:t>
            </a:r>
          </a:p>
          <a:p>
            <a:pPr marL="628650" lvl="1" indent="-266700">
              <a:spcBef>
                <a:spcPts val="0"/>
              </a:spcBef>
              <a:spcAft>
                <a:spcPts val="0"/>
              </a:spcAft>
            </a:pPr>
            <a:r>
              <a:rPr lang="en-ZA" sz="1200" dirty="0"/>
              <a:t>Creativity should never come at the expense of effectiveness. A brilliant idea that doesn't appeal to your audience is simply a missed opportunity.</a:t>
            </a:r>
          </a:p>
          <a:p>
            <a:pPr marL="628650" lvl="1" indent="-266700">
              <a:spcBef>
                <a:spcPts val="0"/>
              </a:spcBef>
              <a:spcAft>
                <a:spcPts val="0"/>
              </a:spcAft>
            </a:pPr>
            <a:r>
              <a:rPr lang="en-ZA" sz="1200" dirty="0"/>
              <a:t>The way you write, design and communicate should reflect the needs, interests and behaviours of the audience you described in your work plan.</a:t>
            </a:r>
          </a:p>
          <a:p>
            <a:pPr marL="266700" indent="-266700">
              <a:spcBef>
                <a:spcPts val="0"/>
              </a:spcBef>
              <a:spcAft>
                <a:spcPts val="0"/>
              </a:spcAft>
            </a:pPr>
            <a:r>
              <a:rPr lang="en-ZA" sz="1200" b="1" dirty="0"/>
              <a:t>Will people remember it?</a:t>
            </a:r>
          </a:p>
          <a:p>
            <a:pPr marL="628650" lvl="1" indent="-266700">
              <a:spcBef>
                <a:spcPts val="0"/>
              </a:spcBef>
              <a:spcAft>
                <a:spcPts val="0"/>
              </a:spcAft>
            </a:pPr>
            <a:r>
              <a:rPr lang="en-ZA" sz="1200" dirty="0"/>
              <a:t>The most creative projects leave a lasting impression. Think about whether your project made people stop, think, feel something or take action. If it blended into everything else your audience sees every day, it probably wasn't creative enough.</a:t>
            </a:r>
          </a:p>
        </p:txBody>
      </p:sp>
      <p:sp>
        <p:nvSpPr>
          <p:cNvPr id="10" name="Content Placeholder 2">
            <a:extLst>
              <a:ext uri="{FF2B5EF4-FFF2-40B4-BE49-F238E27FC236}">
                <a16:creationId xmlns:a16="http://schemas.microsoft.com/office/drawing/2014/main" id="{86D2556D-BA73-E5C6-57AA-7B6F2B49E846}"/>
              </a:ext>
            </a:extLst>
          </p:cNvPr>
          <p:cNvSpPr txBox="1">
            <a:spLocks/>
          </p:cNvSpPr>
          <p:nvPr/>
        </p:nvSpPr>
        <p:spPr>
          <a:xfrm>
            <a:off x="2666999" y="4191000"/>
            <a:ext cx="6151882" cy="1382577"/>
          </a:xfrm>
          <a:prstGeom prst="rect">
            <a:avLst/>
          </a:prstGeom>
          <a:ln w="19050">
            <a:solidFill>
              <a:srgbClr val="7A9A01"/>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3525" indent="-263525">
              <a:spcBef>
                <a:spcPts val="100"/>
              </a:spcBef>
              <a:spcAft>
                <a:spcPts val="100"/>
              </a:spcAft>
              <a:buClr>
                <a:srgbClr val="7A9A01"/>
              </a:buClr>
            </a:pPr>
            <a:r>
              <a:rPr lang="en-ZA" sz="1200" dirty="0"/>
              <a:t>Was the idea fresh and original?</a:t>
            </a:r>
          </a:p>
          <a:p>
            <a:pPr marL="263525" indent="-263525">
              <a:spcBef>
                <a:spcPts val="100"/>
              </a:spcBef>
              <a:spcAft>
                <a:spcPts val="100"/>
              </a:spcAft>
              <a:buClr>
                <a:srgbClr val="7A9A01"/>
              </a:buClr>
            </a:pPr>
            <a:r>
              <a:rPr lang="en-ZA" sz="1200" dirty="0"/>
              <a:t>Did the creative concept strengthen the communication objective?</a:t>
            </a:r>
          </a:p>
          <a:p>
            <a:pPr marL="263525" indent="-263525">
              <a:spcBef>
                <a:spcPts val="100"/>
              </a:spcBef>
              <a:spcAft>
                <a:spcPts val="100"/>
              </a:spcAft>
              <a:buClr>
                <a:srgbClr val="7A9A01"/>
              </a:buClr>
            </a:pPr>
            <a:r>
              <a:rPr lang="en-ZA" sz="1200" dirty="0"/>
              <a:t>Was the creativity appropriate for the target audience?</a:t>
            </a:r>
          </a:p>
          <a:p>
            <a:pPr marL="263525" indent="-263525">
              <a:spcBef>
                <a:spcPts val="100"/>
              </a:spcBef>
              <a:spcAft>
                <a:spcPts val="100"/>
              </a:spcAft>
              <a:buClr>
                <a:srgbClr val="7A9A01"/>
              </a:buClr>
            </a:pPr>
            <a:r>
              <a:rPr lang="en-ZA" sz="1200" dirty="0"/>
              <a:t>Did it make the project more engaging and memorable?</a:t>
            </a:r>
          </a:p>
          <a:p>
            <a:pPr marL="263525" indent="-263525">
              <a:spcBef>
                <a:spcPts val="100"/>
              </a:spcBef>
              <a:spcAft>
                <a:spcPts val="100"/>
              </a:spcAft>
              <a:buClr>
                <a:srgbClr val="7A9A01"/>
              </a:buClr>
            </a:pPr>
            <a:r>
              <a:rPr lang="en-ZA" sz="1200" dirty="0"/>
              <a:t>Could another institution easily have produced exactly the same project, or was there something distinctive about it?</a:t>
            </a:r>
          </a:p>
        </p:txBody>
      </p:sp>
      <p:sp>
        <p:nvSpPr>
          <p:cNvPr id="11" name="Arrow: Pentagon 10">
            <a:extLst>
              <a:ext uri="{FF2B5EF4-FFF2-40B4-BE49-F238E27FC236}">
                <a16:creationId xmlns:a16="http://schemas.microsoft.com/office/drawing/2014/main" id="{B912234A-89EA-A919-93EE-BD24BD767FBA}"/>
              </a:ext>
            </a:extLst>
          </p:cNvPr>
          <p:cNvSpPr/>
          <p:nvPr/>
        </p:nvSpPr>
        <p:spPr>
          <a:xfrm>
            <a:off x="381000" y="4343400"/>
            <a:ext cx="2189479" cy="845351"/>
          </a:xfrm>
          <a:prstGeom prst="homePlat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600" dirty="0"/>
              <a:t>What the evaluators will be looking for</a:t>
            </a:r>
          </a:p>
        </p:txBody>
      </p:sp>
      <p:sp>
        <p:nvSpPr>
          <p:cNvPr id="12" name="Arrow: Pentagon 11">
            <a:extLst>
              <a:ext uri="{FF2B5EF4-FFF2-40B4-BE49-F238E27FC236}">
                <a16:creationId xmlns:a16="http://schemas.microsoft.com/office/drawing/2014/main" id="{AE43D1F2-5F0A-829C-80CD-4F4528673E19}"/>
              </a:ext>
            </a:extLst>
          </p:cNvPr>
          <p:cNvSpPr/>
          <p:nvPr/>
        </p:nvSpPr>
        <p:spPr>
          <a:xfrm>
            <a:off x="381000" y="2057401"/>
            <a:ext cx="2189479" cy="845352"/>
          </a:xfrm>
          <a:prstGeom prst="homePlat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00"/>
              </a:spcBef>
              <a:spcAft>
                <a:spcPts val="100"/>
              </a:spcAft>
            </a:pPr>
            <a:r>
              <a:rPr lang="en-ZA" sz="1600" dirty="0"/>
              <a:t>As entrant you must ask yourself</a:t>
            </a:r>
          </a:p>
        </p:txBody>
      </p:sp>
      <p:sp>
        <p:nvSpPr>
          <p:cNvPr id="13" name="TextBox 12">
            <a:extLst>
              <a:ext uri="{FF2B5EF4-FFF2-40B4-BE49-F238E27FC236}">
                <a16:creationId xmlns:a16="http://schemas.microsoft.com/office/drawing/2014/main" id="{59B4434C-9FD8-F605-A93A-15413A1D5864}"/>
              </a:ext>
            </a:extLst>
          </p:cNvPr>
          <p:cNvSpPr txBox="1"/>
          <p:nvPr/>
        </p:nvSpPr>
        <p:spPr>
          <a:xfrm>
            <a:off x="5461871" y="471048"/>
            <a:ext cx="3357009" cy="584775"/>
          </a:xfrm>
          <a:prstGeom prst="rect">
            <a:avLst/>
          </a:prstGeom>
          <a:solidFill>
            <a:srgbClr val="7A9A01">
              <a:alpha val="10196"/>
            </a:srgbClr>
          </a:solidFill>
          <a:ln w="19050">
            <a:solidFill>
              <a:srgbClr val="7A9A01"/>
            </a:solidFill>
          </a:ln>
        </p:spPr>
        <p:txBody>
          <a:bodyPr wrap="none" rtlCol="0">
            <a:spAutoFit/>
          </a:bodyPr>
          <a:lstStyle/>
          <a:p>
            <a:r>
              <a:rPr lang="en-US" sz="1600" dirty="0"/>
              <a:t>Creativity without a strategy is art. </a:t>
            </a:r>
          </a:p>
          <a:p>
            <a:r>
              <a:rPr lang="en-US" sz="1600" dirty="0"/>
              <a:t>Strategy without creativity is dead. </a:t>
            </a:r>
          </a:p>
        </p:txBody>
      </p:sp>
    </p:spTree>
    <p:extLst>
      <p:ext uri="{BB962C8B-B14F-4D97-AF65-F5344CB8AC3E}">
        <p14:creationId xmlns:p14="http://schemas.microsoft.com/office/powerpoint/2010/main" val="33970034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E15B7-6E55-1284-97D2-DAA5F3BF035C}"/>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AD22637B-57F5-BD2D-6426-7EB48B24EB7D}"/>
              </a:ext>
            </a:extLst>
          </p:cNvPr>
          <p:cNvGraphicFramePr>
            <a:graphicFrameLocks noGrp="1"/>
          </p:cNvGraphicFramePr>
          <p:nvPr>
            <p:extLst>
              <p:ext uri="{D42A27DB-BD31-4B8C-83A1-F6EECF244321}">
                <p14:modId xmlns:p14="http://schemas.microsoft.com/office/powerpoint/2010/main" val="304217123"/>
              </p:ext>
            </p:extLst>
          </p:nvPr>
        </p:nvGraphicFramePr>
        <p:xfrm>
          <a:off x="533400" y="762000"/>
          <a:ext cx="8229600" cy="4423410"/>
        </p:xfrm>
        <a:graphic>
          <a:graphicData uri="http://schemas.openxmlformats.org/drawingml/2006/table">
            <a:tbl>
              <a:tblPr>
                <a:tableStyleId>{C083E6E3-FA7D-4D7B-A595-EF9225AFEA82}</a:tableStyleId>
              </a:tblPr>
              <a:tblGrid>
                <a:gridCol w="8229600">
                  <a:extLst>
                    <a:ext uri="{9D8B030D-6E8A-4147-A177-3AD203B41FA5}">
                      <a16:colId xmlns:a16="http://schemas.microsoft.com/office/drawing/2014/main" val="3901328945"/>
                    </a:ext>
                  </a:extLst>
                </a:gridCol>
              </a:tblGrid>
              <a:tr h="920115">
                <a:tc>
                  <a:txBody>
                    <a:bodyPr/>
                    <a:lstStyle/>
                    <a:p>
                      <a:pPr algn="l" fontAlgn="ctr">
                        <a:tabLst>
                          <a:tab pos="358775" algn="l"/>
                        </a:tabLst>
                      </a:pPr>
                      <a:endParaRPr lang="en-US" sz="2000" b="1" u="none" strike="noStrike" dirty="0">
                        <a:solidFill>
                          <a:srgbClr val="000000"/>
                        </a:solidFill>
                        <a:effectLst/>
                      </a:endParaRPr>
                    </a:p>
                    <a:p>
                      <a:pPr marL="355600" indent="-355600" algn="l" fontAlgn="ctr">
                        <a:tabLst>
                          <a:tab pos="358775" algn="l"/>
                        </a:tabLst>
                      </a:pPr>
                      <a:r>
                        <a:rPr lang="en-US" sz="2000" b="1" u="none" strike="noStrike" dirty="0">
                          <a:solidFill>
                            <a:srgbClr val="000000"/>
                          </a:solidFill>
                          <a:effectLst/>
                        </a:rPr>
                        <a:t>10. Professional execution</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did this entry reflect:</a:t>
                      </a: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rgbClr val="7A9A01"/>
                      </a:solidFill>
                      <a:prstDash val="solid"/>
                      <a:round/>
                      <a:headEnd type="none" w="med" len="med"/>
                      <a:tailEnd type="none" w="med" len="med"/>
                    </a:lnB>
                  </a:tcPr>
                </a:tc>
                <a:extLst>
                  <a:ext uri="{0D108BD9-81ED-4DB2-BD59-A6C34878D82A}">
                    <a16:rowId xmlns:a16="http://schemas.microsoft.com/office/drawing/2014/main" val="192349605"/>
                  </a:ext>
                </a:extLst>
              </a:tr>
              <a:tr h="777240">
                <a:tc>
                  <a:txBody>
                    <a:bodyPr/>
                    <a:lstStyle/>
                    <a:p>
                      <a:pPr marL="355600" indent="-355600" algn="l" fontAlgn="ctr">
                        <a:tabLst>
                          <a:tab pos="358775" algn="l"/>
                        </a:tabLst>
                      </a:pPr>
                      <a:r>
                        <a:rPr lang="en-US" sz="1800" b="0" u="none" strike="noStrike" dirty="0">
                          <a:solidFill>
                            <a:srgbClr val="000000"/>
                          </a:solidFill>
                          <a:effectLst/>
                        </a:rPr>
                        <a:t>1. 	High-quality content and superior production</a:t>
                      </a:r>
                      <a:endParaRPr lang="en-US" sz="1800" b="0" i="0" u="none" strike="noStrike" dirty="0">
                        <a:solidFill>
                          <a:srgbClr val="000000"/>
                        </a:solidFill>
                        <a:effectLst/>
                        <a:latin typeface="Arial" panose="020B0604020202020204" pitchFamily="34" charset="0"/>
                      </a:endParaRPr>
                    </a:p>
                  </a:txBody>
                  <a:tcPr marL="9525" marR="9525" marT="9525" marB="0" anchor="ctr">
                    <a:lnT w="12700" cap="flat" cmpd="sng" algn="ctr">
                      <a:solidFill>
                        <a:srgbClr val="7A9A01"/>
                      </a:solidFill>
                      <a:prstDash val="solid"/>
                      <a:round/>
                      <a:headEnd type="none" w="med" len="med"/>
                      <a:tailEnd type="none" w="med" len="med"/>
                    </a:lnT>
                  </a:tcPr>
                </a:tc>
                <a:extLst>
                  <a:ext uri="{0D108BD9-81ED-4DB2-BD59-A6C34878D82A}">
                    <a16:rowId xmlns:a16="http://schemas.microsoft.com/office/drawing/2014/main" val="1878698220"/>
                  </a:ext>
                </a:extLst>
              </a:tr>
              <a:tr h="777240">
                <a:tc>
                  <a:txBody>
                    <a:bodyPr/>
                    <a:lstStyle/>
                    <a:p>
                      <a:pPr marL="355600" indent="-355600" algn="l" fontAlgn="ctr">
                        <a:buAutoNum type="arabicPeriod" startAt="2"/>
                        <a:tabLst>
                          <a:tab pos="358775" algn="l"/>
                        </a:tabLst>
                      </a:pPr>
                      <a:r>
                        <a:rPr lang="en-US" sz="1800" b="0" u="none" strike="noStrike" dirty="0">
                          <a:solidFill>
                            <a:srgbClr val="000000"/>
                          </a:solidFill>
                          <a:effectLst/>
                        </a:rPr>
                        <a:t>Superior application of best practices and strategic alignment</a:t>
                      </a:r>
                    </a:p>
                    <a:p>
                      <a:pPr marL="355600" indent="-355600" algn="l" fontAlgn="ctr">
                        <a:buAutoNum type="arabicPeriod" startAt="2"/>
                        <a:tabLst>
                          <a:tab pos="358775" algn="l"/>
                        </a:tabLst>
                      </a:pPr>
                      <a:endParaRPr lang="en-US" sz="1800" b="0" u="none" strike="noStrike" dirty="0">
                        <a:solidFill>
                          <a:srgbClr val="000000"/>
                        </a:solidFill>
                        <a:effectLst/>
                      </a:endParaRPr>
                    </a:p>
                    <a:p>
                      <a:pPr marL="355600" indent="-355600" algn="l" fontAlgn="ctr">
                        <a:buAutoNum type="arabicPeriod" startAt="2"/>
                        <a:tabLst>
                          <a:tab pos="358775" algn="l"/>
                        </a:tabLst>
                      </a:pPr>
                      <a:r>
                        <a:rPr lang="en-US" sz="1800" b="0" u="none" strike="noStrike" dirty="0">
                          <a:solidFill>
                            <a:srgbClr val="000000"/>
                          </a:solidFill>
                          <a:effectLst/>
                        </a:rPr>
                        <a:t> Excellent project management principles</a:t>
                      </a:r>
                    </a:p>
                    <a:p>
                      <a:pPr marL="355600" indent="-355600" algn="l" fontAlgn="ctr">
                        <a:buAutoNum type="arabicPeriod" startAt="2"/>
                        <a:tabLst>
                          <a:tab pos="358775" algn="l"/>
                        </a:tabLst>
                      </a:pPr>
                      <a:endParaRPr lang="en-US" sz="1800" b="0" u="none" strike="noStrike" dirty="0">
                        <a:solidFill>
                          <a:srgbClr val="000000"/>
                        </a:solidFill>
                        <a:effectLst/>
                      </a:endParaRPr>
                    </a:p>
                    <a:p>
                      <a:pPr marL="355600" indent="-355600" algn="l" fontAlgn="ctr">
                        <a:buAutoNum type="arabicPeriod" startAt="2"/>
                        <a:tabLst>
                          <a:tab pos="358775" algn="l"/>
                        </a:tabLst>
                      </a:pPr>
                      <a:r>
                        <a:rPr lang="en-US" sz="1800" b="0" u="none" strike="noStrike" dirty="0">
                          <a:solidFill>
                            <a:srgbClr val="000000"/>
                          </a:solidFill>
                          <a:effectLst/>
                        </a:rPr>
                        <a:t>Consistency between the work plan and the work sample</a:t>
                      </a:r>
                    </a:p>
                    <a:p>
                      <a:pPr marL="355600" indent="-355600" algn="l" fontAlgn="ctr">
                        <a:buAutoNum type="arabicPeriod" startAt="2"/>
                        <a:tabLst>
                          <a:tab pos="358775" algn="l"/>
                        </a:tabLst>
                      </a:pPr>
                      <a:endParaRPr lang="en-US" sz="1800" b="0" u="none" strike="noStrike" dirty="0">
                        <a:solidFill>
                          <a:srgbClr val="000000"/>
                        </a:solidFill>
                        <a:effectLst/>
                      </a:endParaRPr>
                    </a:p>
                    <a:p>
                      <a:pPr marL="355600" indent="-355600" algn="l" fontAlgn="ctr">
                        <a:buAutoNum type="arabicPeriod" startAt="2"/>
                        <a:tabLst>
                          <a:tab pos="358775" algn="l"/>
                        </a:tabLst>
                      </a:pPr>
                      <a:r>
                        <a:rPr lang="en-US" sz="1800" b="0" u="none" strike="noStrike" dirty="0">
                          <a:solidFill>
                            <a:srgbClr val="000000"/>
                          </a:solidFill>
                          <a:effectLst/>
                        </a:rPr>
                        <a:t>Evidence of care and attention being devoted to preparing the entry</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31475428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B55DB-EA4C-F8D3-4983-4ADE52D68D25}"/>
              </a:ext>
            </a:extLst>
          </p:cNvPr>
          <p:cNvSpPr>
            <a:spLocks noGrp="1"/>
          </p:cNvSpPr>
          <p:nvPr>
            <p:ph type="title"/>
          </p:nvPr>
        </p:nvSpPr>
        <p:spPr>
          <a:xfrm>
            <a:off x="457200" y="274638"/>
            <a:ext cx="8229600" cy="1020762"/>
          </a:xfrm>
        </p:spPr>
        <p:txBody>
          <a:bodyPr/>
          <a:lstStyle/>
          <a:p>
            <a:r>
              <a:rPr lang="en-US" dirty="0"/>
              <a:t>Professional execution</a:t>
            </a:r>
          </a:p>
        </p:txBody>
      </p:sp>
      <p:sp>
        <p:nvSpPr>
          <p:cNvPr id="4" name="Diamond 3">
            <a:extLst>
              <a:ext uri="{FF2B5EF4-FFF2-40B4-BE49-F238E27FC236}">
                <a16:creationId xmlns:a16="http://schemas.microsoft.com/office/drawing/2014/main" id="{83ABC203-7146-4F8D-92B3-A6D456F6FB85}"/>
              </a:ext>
            </a:extLst>
          </p:cNvPr>
          <p:cNvSpPr/>
          <p:nvPr/>
        </p:nvSpPr>
        <p:spPr>
          <a:xfrm>
            <a:off x="2103041" y="960041"/>
            <a:ext cx="4937918" cy="4937918"/>
          </a:xfrm>
          <a:prstGeom prst="diamond">
            <a:avLst/>
          </a:prstGeom>
          <a:solidFill>
            <a:srgbClr val="7A9A01">
              <a:alpha val="10196"/>
            </a:srgbClr>
          </a:solidFill>
        </p:spPr>
        <p:style>
          <a:lnRef idx="0">
            <a:schemeClr val="accent2">
              <a:hueOff val="0"/>
              <a:satOff val="0"/>
              <a:lumOff val="0"/>
              <a:alphaOff val="0"/>
            </a:schemeClr>
          </a:lnRef>
          <a:fillRef idx="1">
            <a:schemeClr val="accent2">
              <a:tint val="40000"/>
              <a:hueOff val="0"/>
              <a:satOff val="0"/>
              <a:lumOff val="0"/>
              <a:alphaOff val="0"/>
            </a:schemeClr>
          </a:fillRef>
          <a:effectRef idx="2">
            <a:schemeClr val="accent2">
              <a:tint val="40000"/>
              <a:hueOff val="0"/>
              <a:satOff val="0"/>
              <a:lumOff val="0"/>
              <a:alphaOff val="0"/>
            </a:schemeClr>
          </a:effectRef>
          <a:fontRef idx="minor">
            <a:schemeClr val="dk1">
              <a:hueOff val="0"/>
              <a:satOff val="0"/>
              <a:lumOff val="0"/>
              <a:alphaOff val="0"/>
            </a:schemeClr>
          </a:fontRef>
        </p:style>
        <p:txBody>
          <a:bodyPr/>
          <a:lstStyle/>
          <a:p>
            <a:endParaRPr lang="en-ZA"/>
          </a:p>
        </p:txBody>
      </p:sp>
      <p:grpSp>
        <p:nvGrpSpPr>
          <p:cNvPr id="7" name="Group 6">
            <a:extLst>
              <a:ext uri="{FF2B5EF4-FFF2-40B4-BE49-F238E27FC236}">
                <a16:creationId xmlns:a16="http://schemas.microsoft.com/office/drawing/2014/main" id="{272EF53C-B5DF-A69C-262A-E478F86058F3}"/>
              </a:ext>
            </a:extLst>
          </p:cNvPr>
          <p:cNvGrpSpPr/>
          <p:nvPr/>
        </p:nvGrpSpPr>
        <p:grpSpPr>
          <a:xfrm>
            <a:off x="2417487" y="1380685"/>
            <a:ext cx="1925788" cy="1925788"/>
            <a:chOff x="469102" y="667142"/>
            <a:chExt cx="1925788" cy="1925788"/>
          </a:xfrm>
          <a:solidFill>
            <a:srgbClr val="7A9A01"/>
          </a:solidFill>
        </p:grpSpPr>
        <p:sp>
          <p:nvSpPr>
            <p:cNvPr id="8" name="Rectangle: Rounded Corners 7">
              <a:extLst>
                <a:ext uri="{FF2B5EF4-FFF2-40B4-BE49-F238E27FC236}">
                  <a16:creationId xmlns:a16="http://schemas.microsoft.com/office/drawing/2014/main" id="{66057268-6AD0-B6B9-A6FB-21810CBA840C}"/>
                </a:ext>
              </a:extLst>
            </p:cNvPr>
            <p:cNvSpPr/>
            <p:nvPr/>
          </p:nvSpPr>
          <p:spPr>
            <a:xfrm>
              <a:off x="469102" y="667142"/>
              <a:ext cx="1925788" cy="1925788"/>
            </a:xfrm>
            <a:prstGeom prst="roundRect">
              <a:avLst/>
            </a:prstGeom>
            <a:grpFill/>
            <a:ln>
              <a:solidFill>
                <a:srgbClr val="7A9A01"/>
              </a:solidFill>
            </a:ln>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ZA" sz="1600"/>
            </a:p>
          </p:txBody>
        </p:sp>
        <p:sp>
          <p:nvSpPr>
            <p:cNvPr id="9" name="Rectangle: Rounded Corners 4">
              <a:extLst>
                <a:ext uri="{FF2B5EF4-FFF2-40B4-BE49-F238E27FC236}">
                  <a16:creationId xmlns:a16="http://schemas.microsoft.com/office/drawing/2014/main" id="{F5B8C7B4-0AB7-49B9-08DB-D802F91A3761}"/>
                </a:ext>
              </a:extLst>
            </p:cNvPr>
            <p:cNvSpPr txBox="1"/>
            <p:nvPr/>
          </p:nvSpPr>
          <p:spPr>
            <a:xfrm>
              <a:off x="563111" y="761151"/>
              <a:ext cx="1737770" cy="1737770"/>
            </a:xfrm>
            <a:prstGeom prst="rect">
              <a:avLst/>
            </a:prstGeom>
            <a:grpFill/>
            <a:ln>
              <a:solidFill>
                <a:srgbClr val="7A9A01"/>
              </a:solidFill>
            </a:ln>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100000"/>
                </a:lnSpc>
                <a:spcBef>
                  <a:spcPts val="0"/>
                </a:spcBef>
                <a:spcAft>
                  <a:spcPts val="0"/>
                </a:spcAft>
                <a:buNone/>
              </a:pPr>
              <a:r>
                <a:rPr lang="en-US" sz="1600" kern="1200" dirty="0"/>
                <a:t>High-quality skills application.</a:t>
              </a:r>
            </a:p>
          </p:txBody>
        </p:sp>
      </p:grpSp>
      <p:grpSp>
        <p:nvGrpSpPr>
          <p:cNvPr id="10" name="Group 9">
            <a:extLst>
              <a:ext uri="{FF2B5EF4-FFF2-40B4-BE49-F238E27FC236}">
                <a16:creationId xmlns:a16="http://schemas.microsoft.com/office/drawing/2014/main" id="{01BE5ED3-165A-333F-16A4-10E55BA48BE4}"/>
              </a:ext>
            </a:extLst>
          </p:cNvPr>
          <p:cNvGrpSpPr/>
          <p:nvPr/>
        </p:nvGrpSpPr>
        <p:grpSpPr>
          <a:xfrm>
            <a:off x="4894735" y="1380685"/>
            <a:ext cx="1925788" cy="1925788"/>
            <a:chOff x="2543028" y="667142"/>
            <a:chExt cx="1925788" cy="1925788"/>
          </a:xfrm>
          <a:solidFill>
            <a:srgbClr val="7A9A01"/>
          </a:solidFill>
        </p:grpSpPr>
        <p:sp>
          <p:nvSpPr>
            <p:cNvPr id="11" name="Rectangle: Rounded Corners 10">
              <a:extLst>
                <a:ext uri="{FF2B5EF4-FFF2-40B4-BE49-F238E27FC236}">
                  <a16:creationId xmlns:a16="http://schemas.microsoft.com/office/drawing/2014/main" id="{52C34664-5E47-736A-AE6A-53BEF12390D5}"/>
                </a:ext>
              </a:extLst>
            </p:cNvPr>
            <p:cNvSpPr/>
            <p:nvPr/>
          </p:nvSpPr>
          <p:spPr>
            <a:xfrm>
              <a:off x="2543028" y="667142"/>
              <a:ext cx="1925788" cy="1925788"/>
            </a:xfrm>
            <a:prstGeom prst="roundRect">
              <a:avLst/>
            </a:prstGeom>
            <a:grpFill/>
            <a:ln>
              <a:solidFill>
                <a:srgbClr val="7A9A01"/>
              </a:solidFill>
            </a:ln>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ZA" sz="1600"/>
            </a:p>
          </p:txBody>
        </p:sp>
        <p:sp>
          <p:nvSpPr>
            <p:cNvPr id="12" name="Rectangle: Rounded Corners 4">
              <a:extLst>
                <a:ext uri="{FF2B5EF4-FFF2-40B4-BE49-F238E27FC236}">
                  <a16:creationId xmlns:a16="http://schemas.microsoft.com/office/drawing/2014/main" id="{064B1C07-9327-86DE-DD39-4010E5435763}"/>
                </a:ext>
              </a:extLst>
            </p:cNvPr>
            <p:cNvSpPr txBox="1"/>
            <p:nvPr/>
          </p:nvSpPr>
          <p:spPr>
            <a:xfrm>
              <a:off x="2637037" y="761151"/>
              <a:ext cx="1737770" cy="1737770"/>
            </a:xfrm>
            <a:prstGeom prst="rect">
              <a:avLst/>
            </a:prstGeom>
            <a:grpFill/>
            <a:ln>
              <a:solidFill>
                <a:srgbClr val="7A9A01"/>
              </a:solidFill>
            </a:ln>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100000"/>
                </a:lnSpc>
                <a:spcBef>
                  <a:spcPts val="0"/>
                </a:spcBef>
                <a:spcAft>
                  <a:spcPts val="0"/>
                </a:spcAft>
                <a:buNone/>
              </a:pPr>
              <a:r>
                <a:rPr lang="en-US" sz="1600" kern="1200" dirty="0"/>
                <a:t>Inspirational, superior thinking and strategic alignment with the institutional need.</a:t>
              </a:r>
            </a:p>
          </p:txBody>
        </p:sp>
      </p:grpSp>
      <p:grpSp>
        <p:nvGrpSpPr>
          <p:cNvPr id="13" name="Group 12">
            <a:extLst>
              <a:ext uri="{FF2B5EF4-FFF2-40B4-BE49-F238E27FC236}">
                <a16:creationId xmlns:a16="http://schemas.microsoft.com/office/drawing/2014/main" id="{1E065BB1-06C9-3645-FC63-CD9B5B41D6D5}"/>
              </a:ext>
            </a:extLst>
          </p:cNvPr>
          <p:cNvGrpSpPr/>
          <p:nvPr/>
        </p:nvGrpSpPr>
        <p:grpSpPr>
          <a:xfrm>
            <a:off x="2417487" y="3529237"/>
            <a:ext cx="1925788" cy="1925788"/>
            <a:chOff x="469102" y="2741068"/>
            <a:chExt cx="1925788" cy="1925788"/>
          </a:xfrm>
          <a:solidFill>
            <a:srgbClr val="7A9A01"/>
          </a:solidFill>
        </p:grpSpPr>
        <p:sp>
          <p:nvSpPr>
            <p:cNvPr id="14" name="Rectangle: Rounded Corners 13">
              <a:extLst>
                <a:ext uri="{FF2B5EF4-FFF2-40B4-BE49-F238E27FC236}">
                  <a16:creationId xmlns:a16="http://schemas.microsoft.com/office/drawing/2014/main" id="{43065EBB-D9D8-741A-F8A4-D84C9282551D}"/>
                </a:ext>
              </a:extLst>
            </p:cNvPr>
            <p:cNvSpPr/>
            <p:nvPr/>
          </p:nvSpPr>
          <p:spPr>
            <a:xfrm>
              <a:off x="469102" y="2741068"/>
              <a:ext cx="1925788" cy="1925788"/>
            </a:xfrm>
            <a:prstGeom prst="roundRect">
              <a:avLst/>
            </a:prstGeom>
            <a:grpFill/>
            <a:ln>
              <a:solidFill>
                <a:srgbClr val="7A9A01"/>
              </a:solidFill>
            </a:ln>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ZA" sz="1600"/>
            </a:p>
          </p:txBody>
        </p:sp>
        <p:sp>
          <p:nvSpPr>
            <p:cNvPr id="15" name="Rectangle: Rounded Corners 4">
              <a:extLst>
                <a:ext uri="{FF2B5EF4-FFF2-40B4-BE49-F238E27FC236}">
                  <a16:creationId xmlns:a16="http://schemas.microsoft.com/office/drawing/2014/main" id="{8EF0BB7C-AEC1-9F17-F4C6-4A5B7C2ECD53}"/>
                </a:ext>
              </a:extLst>
            </p:cNvPr>
            <p:cNvSpPr txBox="1"/>
            <p:nvPr/>
          </p:nvSpPr>
          <p:spPr>
            <a:xfrm>
              <a:off x="563111" y="2835077"/>
              <a:ext cx="1737770" cy="1737770"/>
            </a:xfrm>
            <a:prstGeom prst="rect">
              <a:avLst/>
            </a:prstGeom>
            <a:grpFill/>
            <a:ln>
              <a:solidFill>
                <a:srgbClr val="7A9A01"/>
              </a:solidFill>
            </a:ln>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100000"/>
                </a:lnSpc>
                <a:spcBef>
                  <a:spcPts val="0"/>
                </a:spcBef>
                <a:spcAft>
                  <a:spcPts val="0"/>
                </a:spcAft>
                <a:buNone/>
              </a:pPr>
              <a:r>
                <a:rPr lang="en-US" sz="1600" kern="1200" dirty="0"/>
                <a:t>Evidence of care and attention being devoted to preparing the entry.</a:t>
              </a:r>
            </a:p>
          </p:txBody>
        </p:sp>
      </p:grpSp>
      <p:grpSp>
        <p:nvGrpSpPr>
          <p:cNvPr id="16" name="Group 15">
            <a:extLst>
              <a:ext uri="{FF2B5EF4-FFF2-40B4-BE49-F238E27FC236}">
                <a16:creationId xmlns:a16="http://schemas.microsoft.com/office/drawing/2014/main" id="{13E404E4-52DF-8202-9473-97F2B42E3202}"/>
              </a:ext>
            </a:extLst>
          </p:cNvPr>
          <p:cNvGrpSpPr/>
          <p:nvPr/>
        </p:nvGrpSpPr>
        <p:grpSpPr>
          <a:xfrm>
            <a:off x="4894735" y="3529237"/>
            <a:ext cx="1925788" cy="1925788"/>
            <a:chOff x="2543028" y="2741068"/>
            <a:chExt cx="1925788" cy="1925788"/>
          </a:xfrm>
          <a:solidFill>
            <a:srgbClr val="7A9A01"/>
          </a:solidFill>
        </p:grpSpPr>
        <p:sp>
          <p:nvSpPr>
            <p:cNvPr id="17" name="Rectangle: Rounded Corners 16">
              <a:extLst>
                <a:ext uri="{FF2B5EF4-FFF2-40B4-BE49-F238E27FC236}">
                  <a16:creationId xmlns:a16="http://schemas.microsoft.com/office/drawing/2014/main" id="{9518A93E-3FA4-CC4F-E1F2-F90298DCD11B}"/>
                </a:ext>
              </a:extLst>
            </p:cNvPr>
            <p:cNvSpPr/>
            <p:nvPr/>
          </p:nvSpPr>
          <p:spPr>
            <a:xfrm>
              <a:off x="2543028" y="2741068"/>
              <a:ext cx="1925788" cy="1925788"/>
            </a:xfrm>
            <a:prstGeom prst="roundRect">
              <a:avLst/>
            </a:prstGeom>
            <a:grpFill/>
            <a:ln>
              <a:solidFill>
                <a:srgbClr val="7A9A01"/>
              </a:solidFill>
            </a:ln>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ZA" sz="1600"/>
            </a:p>
          </p:txBody>
        </p:sp>
        <p:sp>
          <p:nvSpPr>
            <p:cNvPr id="18" name="Rectangle: Rounded Corners 4">
              <a:extLst>
                <a:ext uri="{FF2B5EF4-FFF2-40B4-BE49-F238E27FC236}">
                  <a16:creationId xmlns:a16="http://schemas.microsoft.com/office/drawing/2014/main" id="{4E0C22B6-82F7-4FB3-EC38-78467A7A4850}"/>
                </a:ext>
              </a:extLst>
            </p:cNvPr>
            <p:cNvSpPr txBox="1"/>
            <p:nvPr/>
          </p:nvSpPr>
          <p:spPr>
            <a:xfrm>
              <a:off x="2637037" y="2835077"/>
              <a:ext cx="1737770" cy="1737770"/>
            </a:xfrm>
            <a:prstGeom prst="rect">
              <a:avLst/>
            </a:prstGeom>
            <a:grpFill/>
            <a:ln>
              <a:solidFill>
                <a:srgbClr val="7A9A01"/>
              </a:solidFill>
            </a:ln>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100000"/>
                </a:lnSpc>
                <a:spcBef>
                  <a:spcPts val="0"/>
                </a:spcBef>
                <a:spcAft>
                  <a:spcPts val="0"/>
                </a:spcAft>
                <a:buNone/>
              </a:pPr>
              <a:r>
                <a:rPr lang="en-US" sz="1600" kern="1200" dirty="0"/>
                <a:t>Respect for the evaluator’s time.</a:t>
              </a:r>
            </a:p>
          </p:txBody>
        </p:sp>
      </p:grpSp>
    </p:spTree>
    <p:extLst>
      <p:ext uri="{BB962C8B-B14F-4D97-AF65-F5344CB8AC3E}">
        <p14:creationId xmlns:p14="http://schemas.microsoft.com/office/powerpoint/2010/main" val="22329896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84B7D-EFD9-20BE-2748-B240CB6319A6}"/>
              </a:ext>
            </a:extLst>
          </p:cNvPr>
          <p:cNvSpPr>
            <a:spLocks noGrp="1"/>
          </p:cNvSpPr>
          <p:nvPr>
            <p:ph type="title"/>
          </p:nvPr>
        </p:nvSpPr>
        <p:spPr/>
        <p:txBody>
          <a:bodyPr/>
          <a:lstStyle/>
          <a:p>
            <a:r>
              <a:rPr lang="en-US" dirty="0"/>
              <a:t>Professional execution</a:t>
            </a:r>
          </a:p>
        </p:txBody>
      </p:sp>
      <p:sp>
        <p:nvSpPr>
          <p:cNvPr id="3" name="Content Placeholder 2">
            <a:extLst>
              <a:ext uri="{FF2B5EF4-FFF2-40B4-BE49-F238E27FC236}">
                <a16:creationId xmlns:a16="http://schemas.microsoft.com/office/drawing/2014/main" id="{57F6B76E-C16C-42F6-F2C5-8B746C96765D}"/>
              </a:ext>
            </a:extLst>
          </p:cNvPr>
          <p:cNvSpPr>
            <a:spLocks noGrp="1"/>
          </p:cNvSpPr>
          <p:nvPr>
            <p:ph idx="1"/>
          </p:nvPr>
        </p:nvSpPr>
        <p:spPr>
          <a:xfrm>
            <a:off x="457200" y="1371600"/>
            <a:ext cx="8229600" cy="3505200"/>
          </a:xfrm>
          <a:ln w="19050">
            <a:solidFill>
              <a:srgbClr val="7A9A01"/>
            </a:solidFill>
          </a:ln>
        </p:spPr>
        <p:txBody>
          <a:bodyPr anchor="ctr">
            <a:noAutofit/>
          </a:bodyPr>
          <a:lstStyle/>
          <a:p>
            <a:pPr>
              <a:spcBef>
                <a:spcPts val="300"/>
              </a:spcBef>
              <a:spcAft>
                <a:spcPts val="300"/>
              </a:spcAft>
            </a:pPr>
            <a:r>
              <a:rPr lang="en-ZA" sz="1200" b="1" dirty="0"/>
              <a:t>High-quality writing and superior production</a:t>
            </a:r>
          </a:p>
          <a:p>
            <a:pPr marL="628650" lvl="1" indent="-266700">
              <a:spcBef>
                <a:spcPts val="300"/>
              </a:spcBef>
              <a:spcAft>
                <a:spcPts val="300"/>
              </a:spcAft>
            </a:pPr>
            <a:r>
              <a:rPr lang="en-ZA" sz="1200" dirty="0"/>
              <a:t>Your entry should be clear, concise and professionally written. Grammar, spelling, layout, design and the quality of your work samples all contribute to the evaluator's confidence in your work.</a:t>
            </a:r>
          </a:p>
          <a:p>
            <a:pPr>
              <a:spcBef>
                <a:spcPts val="300"/>
              </a:spcBef>
              <a:spcAft>
                <a:spcPts val="300"/>
              </a:spcAft>
            </a:pPr>
            <a:r>
              <a:rPr lang="en-ZA" sz="1200" b="1" dirty="0"/>
              <a:t>Inspirational thinking and strategic alignment</a:t>
            </a:r>
          </a:p>
          <a:p>
            <a:pPr marL="628650" lvl="1" indent="-266700">
              <a:spcBef>
                <a:spcPts val="300"/>
              </a:spcBef>
              <a:spcAft>
                <a:spcPts val="300"/>
              </a:spcAft>
            </a:pPr>
            <a:r>
              <a:rPr lang="en-ZA" sz="1200" dirty="0"/>
              <a:t>Outstanding projects don't just look good, they solve an institutional challenge. Evaluators want to see evidence of strategic thinking and a project that clearly supports your institution's goals.</a:t>
            </a:r>
          </a:p>
          <a:p>
            <a:pPr>
              <a:spcBef>
                <a:spcPts val="300"/>
              </a:spcBef>
              <a:spcAft>
                <a:spcPts val="300"/>
              </a:spcAft>
            </a:pPr>
            <a:r>
              <a:rPr lang="en-ZA" sz="1200" b="1" dirty="0"/>
              <a:t>Excellent project management</a:t>
            </a:r>
          </a:p>
          <a:p>
            <a:pPr marL="628650" lvl="1" indent="-266700">
              <a:spcBef>
                <a:spcPts val="300"/>
              </a:spcBef>
              <a:spcAft>
                <a:spcPts val="300"/>
              </a:spcAft>
            </a:pPr>
            <a:r>
              <a:rPr lang="en-ZA" sz="1200" dirty="0"/>
              <a:t>A great idea is only valuable if it is well executed. Evaluators will look for evidence that the project was carefully planned, implemented and managed, with appropriate resources, timelines and monitoring.</a:t>
            </a:r>
          </a:p>
          <a:p>
            <a:pPr>
              <a:spcBef>
                <a:spcPts val="300"/>
              </a:spcBef>
              <a:spcAft>
                <a:spcPts val="300"/>
              </a:spcAft>
            </a:pPr>
            <a:r>
              <a:rPr lang="en-ZA" sz="1200" b="1" dirty="0"/>
              <a:t>Consistency between the work plan and the work sample</a:t>
            </a:r>
          </a:p>
          <a:p>
            <a:pPr marL="628650" lvl="1" indent="-266700">
              <a:spcBef>
                <a:spcPts val="300"/>
              </a:spcBef>
              <a:spcAft>
                <a:spcPts val="300"/>
              </a:spcAft>
            </a:pPr>
            <a:r>
              <a:rPr lang="en-ZA" sz="1200" dirty="0"/>
              <a:t>This is one of the biggest reasons entries lose marks.</a:t>
            </a:r>
          </a:p>
          <a:p>
            <a:pPr>
              <a:spcBef>
                <a:spcPts val="300"/>
              </a:spcBef>
              <a:spcAft>
                <a:spcPts val="300"/>
              </a:spcAft>
            </a:pPr>
            <a:r>
              <a:rPr lang="en-ZA" sz="1200" b="1" dirty="0"/>
              <a:t>Care and attention devoted to preparing the entry</a:t>
            </a:r>
          </a:p>
          <a:p>
            <a:pPr marL="628650" lvl="1" indent="-266700">
              <a:spcBef>
                <a:spcPts val="300"/>
              </a:spcBef>
              <a:spcAft>
                <a:spcPts val="300"/>
              </a:spcAft>
            </a:pPr>
            <a:r>
              <a:rPr lang="en-ZA" sz="1200" dirty="0"/>
              <a:t>Your entry itself reflects your professionalism. Evaluators notice when an entry is well organised, information is easy to find, links work correctly, work samples are clearly labelled and references are concise.</a:t>
            </a:r>
          </a:p>
        </p:txBody>
      </p:sp>
      <p:sp>
        <p:nvSpPr>
          <p:cNvPr id="6" name="Content Placeholder 2">
            <a:extLst>
              <a:ext uri="{FF2B5EF4-FFF2-40B4-BE49-F238E27FC236}">
                <a16:creationId xmlns:a16="http://schemas.microsoft.com/office/drawing/2014/main" id="{9CE6115F-7386-0CBB-CE26-2DE89847272B}"/>
              </a:ext>
            </a:extLst>
          </p:cNvPr>
          <p:cNvSpPr txBox="1">
            <a:spLocks/>
          </p:cNvSpPr>
          <p:nvPr/>
        </p:nvSpPr>
        <p:spPr>
          <a:xfrm>
            <a:off x="2240281" y="5029200"/>
            <a:ext cx="6446520" cy="605774"/>
          </a:xfrm>
          <a:prstGeom prst="rect">
            <a:avLst/>
          </a:prstGeom>
          <a:ln w="19050">
            <a:solidFill>
              <a:srgbClr val="7A9A01"/>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300"/>
              </a:spcBef>
              <a:spcAft>
                <a:spcPts val="300"/>
              </a:spcAft>
              <a:buNone/>
            </a:pPr>
            <a:r>
              <a:rPr lang="en-ZA" sz="1400" dirty="0"/>
              <a:t>The evaluator may assess many entries over several days. A well-prepared entry respects the evaluator's time and allows your excellent work to shine.</a:t>
            </a:r>
          </a:p>
        </p:txBody>
      </p:sp>
      <p:sp>
        <p:nvSpPr>
          <p:cNvPr id="7" name="Arrow: Pentagon 6">
            <a:extLst>
              <a:ext uri="{FF2B5EF4-FFF2-40B4-BE49-F238E27FC236}">
                <a16:creationId xmlns:a16="http://schemas.microsoft.com/office/drawing/2014/main" id="{5F72B042-B23D-D077-82CA-4B30B9BCC664}"/>
              </a:ext>
            </a:extLst>
          </p:cNvPr>
          <p:cNvSpPr/>
          <p:nvPr/>
        </p:nvSpPr>
        <p:spPr>
          <a:xfrm>
            <a:off x="457198" y="5105400"/>
            <a:ext cx="1676401" cy="453374"/>
          </a:xfrm>
          <a:prstGeom prst="homePlate">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600" dirty="0"/>
              <a:t>Remember</a:t>
            </a:r>
          </a:p>
        </p:txBody>
      </p:sp>
      <p:sp>
        <p:nvSpPr>
          <p:cNvPr id="9" name="Speech Bubble: Rectangle with Corners Rounded 8">
            <a:extLst>
              <a:ext uri="{FF2B5EF4-FFF2-40B4-BE49-F238E27FC236}">
                <a16:creationId xmlns:a16="http://schemas.microsoft.com/office/drawing/2014/main" id="{55B2E34F-E3F0-C369-1773-12460571178C}"/>
              </a:ext>
            </a:extLst>
          </p:cNvPr>
          <p:cNvSpPr/>
          <p:nvPr/>
        </p:nvSpPr>
        <p:spPr>
          <a:xfrm>
            <a:off x="6477000" y="457200"/>
            <a:ext cx="2057400" cy="685800"/>
          </a:xfrm>
          <a:prstGeom prst="wedgeRoundRectCallout">
            <a:avLst>
              <a:gd name="adj1" fmla="val -53964"/>
              <a:gd name="adj2" fmla="val 102745"/>
              <a:gd name="adj3" fmla="val 16667"/>
            </a:avLst>
          </a:prstGeom>
          <a:solidFill>
            <a:srgbClr val="7A9A01"/>
          </a:solidFill>
          <a:ln>
            <a:solidFill>
              <a:srgbClr val="7A9A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Evaluators look for</a:t>
            </a:r>
            <a:endParaRPr lang="en-ZA" sz="1600" dirty="0"/>
          </a:p>
        </p:txBody>
      </p:sp>
    </p:spTree>
    <p:extLst>
      <p:ext uri="{BB962C8B-B14F-4D97-AF65-F5344CB8AC3E}">
        <p14:creationId xmlns:p14="http://schemas.microsoft.com/office/powerpoint/2010/main" val="40208848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793BA-7340-7190-223D-DE327D5E536C}"/>
              </a:ext>
            </a:extLst>
          </p:cNvPr>
          <p:cNvSpPr>
            <a:spLocks noGrp="1"/>
          </p:cNvSpPr>
          <p:nvPr>
            <p:ph type="title"/>
          </p:nvPr>
        </p:nvSpPr>
        <p:spPr/>
        <p:txBody>
          <a:bodyPr/>
          <a:lstStyle/>
          <a:p>
            <a:r>
              <a:rPr lang="en-US" dirty="0"/>
              <a:t>In conclusion</a:t>
            </a:r>
          </a:p>
        </p:txBody>
      </p:sp>
      <p:grpSp>
        <p:nvGrpSpPr>
          <p:cNvPr id="23" name="Group 22">
            <a:extLst>
              <a:ext uri="{FF2B5EF4-FFF2-40B4-BE49-F238E27FC236}">
                <a16:creationId xmlns:a16="http://schemas.microsoft.com/office/drawing/2014/main" id="{C83C7AD2-FF55-A637-A517-406A298EDCF1}"/>
              </a:ext>
            </a:extLst>
          </p:cNvPr>
          <p:cNvGrpSpPr/>
          <p:nvPr/>
        </p:nvGrpSpPr>
        <p:grpSpPr>
          <a:xfrm>
            <a:off x="609600" y="1752600"/>
            <a:ext cx="8182640" cy="911340"/>
            <a:chOff x="495194" y="2385753"/>
            <a:chExt cx="8182640" cy="911340"/>
          </a:xfrm>
        </p:grpSpPr>
        <p:grpSp>
          <p:nvGrpSpPr>
            <p:cNvPr id="16" name="Group 15">
              <a:extLst>
                <a:ext uri="{FF2B5EF4-FFF2-40B4-BE49-F238E27FC236}">
                  <a16:creationId xmlns:a16="http://schemas.microsoft.com/office/drawing/2014/main" id="{18D5767F-4620-9330-63AD-3C6D7510880C}"/>
                </a:ext>
              </a:extLst>
            </p:cNvPr>
            <p:cNvGrpSpPr/>
            <p:nvPr/>
          </p:nvGrpSpPr>
          <p:grpSpPr>
            <a:xfrm>
              <a:off x="495194" y="2385753"/>
              <a:ext cx="778322" cy="911340"/>
              <a:chOff x="418275" y="2385753"/>
              <a:chExt cx="778322" cy="911340"/>
            </a:xfrm>
          </p:grpSpPr>
          <p:pic>
            <p:nvPicPr>
              <p:cNvPr id="8" name="Picture 7">
                <a:extLst>
                  <a:ext uri="{FF2B5EF4-FFF2-40B4-BE49-F238E27FC236}">
                    <a16:creationId xmlns:a16="http://schemas.microsoft.com/office/drawing/2014/main" id="{9DDDAC99-A287-CBDB-3A48-63240E02D70C}"/>
                  </a:ext>
                </a:extLst>
              </p:cNvPr>
              <p:cNvPicPr>
                <a:picLocks noChangeAspect="1"/>
              </p:cNvPicPr>
              <p:nvPr/>
            </p:nvPicPr>
            <p:blipFill>
              <a:blip r:embed="rId3"/>
              <a:stretch>
                <a:fillRect/>
              </a:stretch>
            </p:blipFill>
            <p:spPr>
              <a:xfrm>
                <a:off x="457200" y="2495937"/>
                <a:ext cx="700472" cy="762000"/>
              </a:xfrm>
              <a:prstGeom prst="rect">
                <a:avLst/>
              </a:prstGeom>
            </p:spPr>
          </p:pic>
          <p:sp>
            <p:nvSpPr>
              <p:cNvPr id="11" name="Rectangle 10">
                <a:extLst>
                  <a:ext uri="{FF2B5EF4-FFF2-40B4-BE49-F238E27FC236}">
                    <a16:creationId xmlns:a16="http://schemas.microsoft.com/office/drawing/2014/main" id="{8DC6C883-9C3D-DB28-575F-131516ED5A58}"/>
                  </a:ext>
                </a:extLst>
              </p:cNvPr>
              <p:cNvSpPr/>
              <p:nvPr/>
            </p:nvSpPr>
            <p:spPr>
              <a:xfrm>
                <a:off x="685694" y="2385753"/>
                <a:ext cx="76200" cy="152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a:extLst>
                  <a:ext uri="{FF2B5EF4-FFF2-40B4-BE49-F238E27FC236}">
                    <a16:creationId xmlns:a16="http://schemas.microsoft.com/office/drawing/2014/main" id="{00BCD42D-0BE9-0704-9836-482CE81C68CD}"/>
                  </a:ext>
                </a:extLst>
              </p:cNvPr>
              <p:cNvSpPr/>
              <p:nvPr/>
            </p:nvSpPr>
            <p:spPr>
              <a:xfrm>
                <a:off x="466165" y="2400341"/>
                <a:ext cx="90557" cy="1606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DA21BC7B-302E-0F2F-BA2A-4C802D823FFD}"/>
                  </a:ext>
                </a:extLst>
              </p:cNvPr>
              <p:cNvSpPr/>
              <p:nvPr/>
            </p:nvSpPr>
            <p:spPr>
              <a:xfrm>
                <a:off x="1062834" y="2400341"/>
                <a:ext cx="94837" cy="152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AC35A9AA-707A-FFCF-4930-147EC97EB8BF}"/>
                  </a:ext>
                </a:extLst>
              </p:cNvPr>
              <p:cNvSpPr/>
              <p:nvPr/>
            </p:nvSpPr>
            <p:spPr>
              <a:xfrm>
                <a:off x="1090947" y="3148724"/>
                <a:ext cx="105650" cy="14836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a:extLst>
                  <a:ext uri="{FF2B5EF4-FFF2-40B4-BE49-F238E27FC236}">
                    <a16:creationId xmlns:a16="http://schemas.microsoft.com/office/drawing/2014/main" id="{C08FB724-3998-1483-3758-986855671B4B}"/>
                  </a:ext>
                </a:extLst>
              </p:cNvPr>
              <p:cNvSpPr/>
              <p:nvPr/>
            </p:nvSpPr>
            <p:spPr>
              <a:xfrm>
                <a:off x="418275" y="3109568"/>
                <a:ext cx="76200" cy="152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19" name="TextBox 18">
              <a:extLst>
                <a:ext uri="{FF2B5EF4-FFF2-40B4-BE49-F238E27FC236}">
                  <a16:creationId xmlns:a16="http://schemas.microsoft.com/office/drawing/2014/main" id="{3AB0B982-BE7F-727C-050B-B0CB75250DA0}"/>
                </a:ext>
              </a:extLst>
            </p:cNvPr>
            <p:cNvSpPr txBox="1"/>
            <p:nvPr/>
          </p:nvSpPr>
          <p:spPr>
            <a:xfrm>
              <a:off x="1371599" y="2555243"/>
              <a:ext cx="7306235" cy="707886"/>
            </a:xfrm>
            <a:prstGeom prst="rect">
              <a:avLst/>
            </a:prstGeom>
            <a:noFill/>
          </p:spPr>
          <p:txBody>
            <a:bodyPr wrap="square" rtlCol="0">
              <a:spAutoFit/>
            </a:bodyPr>
            <a:lstStyle/>
            <a:p>
              <a:pPr>
                <a:spcBef>
                  <a:spcPts val="600"/>
                </a:spcBef>
                <a:spcAft>
                  <a:spcPts val="600"/>
                </a:spcAft>
                <a:buClr>
                  <a:srgbClr val="7A9A01"/>
                </a:buClr>
              </a:pPr>
              <a:r>
                <a:rPr lang="en-US" sz="2000" dirty="0"/>
                <a:t>This session dealt with all the aspects in detail, i.e. how a Channel entry must be compiled.</a:t>
              </a:r>
            </a:p>
          </p:txBody>
        </p:sp>
      </p:grpSp>
      <p:grpSp>
        <p:nvGrpSpPr>
          <p:cNvPr id="24" name="Group 23">
            <a:extLst>
              <a:ext uri="{FF2B5EF4-FFF2-40B4-BE49-F238E27FC236}">
                <a16:creationId xmlns:a16="http://schemas.microsoft.com/office/drawing/2014/main" id="{3D63C4EE-8FF4-BCBE-1D47-2BC8375F4EB5}"/>
              </a:ext>
            </a:extLst>
          </p:cNvPr>
          <p:cNvGrpSpPr/>
          <p:nvPr/>
        </p:nvGrpSpPr>
        <p:grpSpPr>
          <a:xfrm>
            <a:off x="647700" y="3096669"/>
            <a:ext cx="7238280" cy="707886"/>
            <a:chOff x="534119" y="3661020"/>
            <a:chExt cx="7238280" cy="707886"/>
          </a:xfrm>
        </p:grpSpPr>
        <p:pic>
          <p:nvPicPr>
            <p:cNvPr id="10" name="Picture 9">
              <a:extLst>
                <a:ext uri="{FF2B5EF4-FFF2-40B4-BE49-F238E27FC236}">
                  <a16:creationId xmlns:a16="http://schemas.microsoft.com/office/drawing/2014/main" id="{157235A0-C46A-C496-E5F5-41ECA5E6D2E2}"/>
                </a:ext>
              </a:extLst>
            </p:cNvPr>
            <p:cNvPicPr>
              <a:picLocks noChangeAspect="1"/>
            </p:cNvPicPr>
            <p:nvPr/>
          </p:nvPicPr>
          <p:blipFill>
            <a:blip r:embed="rId4"/>
            <a:stretch>
              <a:fillRect/>
            </a:stretch>
          </p:blipFill>
          <p:spPr>
            <a:xfrm>
              <a:off x="534119" y="3672232"/>
              <a:ext cx="700472" cy="685462"/>
            </a:xfrm>
            <a:prstGeom prst="rect">
              <a:avLst/>
            </a:prstGeom>
          </p:spPr>
        </p:pic>
        <p:sp>
          <p:nvSpPr>
            <p:cNvPr id="20" name="TextBox 19">
              <a:extLst>
                <a:ext uri="{FF2B5EF4-FFF2-40B4-BE49-F238E27FC236}">
                  <a16:creationId xmlns:a16="http://schemas.microsoft.com/office/drawing/2014/main" id="{A29212A4-821A-8498-E400-4FBCA226EA9E}"/>
                </a:ext>
              </a:extLst>
            </p:cNvPr>
            <p:cNvSpPr txBox="1"/>
            <p:nvPr/>
          </p:nvSpPr>
          <p:spPr>
            <a:xfrm>
              <a:off x="1371599" y="3661020"/>
              <a:ext cx="6400800" cy="707886"/>
            </a:xfrm>
            <a:prstGeom prst="rect">
              <a:avLst/>
            </a:prstGeom>
            <a:noFill/>
          </p:spPr>
          <p:txBody>
            <a:bodyPr wrap="square" rtlCol="0">
              <a:spAutoFit/>
            </a:bodyPr>
            <a:lstStyle/>
            <a:p>
              <a:pPr>
                <a:spcBef>
                  <a:spcPts val="600"/>
                </a:spcBef>
                <a:spcAft>
                  <a:spcPts val="600"/>
                </a:spcAft>
                <a:buClr>
                  <a:srgbClr val="7A9A01"/>
                </a:buClr>
              </a:pPr>
              <a:r>
                <a:rPr lang="en-US" sz="2000" dirty="0"/>
                <a:t>In the next session, I shall focus more on preparing an entry in the Skills division.</a:t>
              </a:r>
            </a:p>
          </p:txBody>
        </p:sp>
      </p:grpSp>
      <p:grpSp>
        <p:nvGrpSpPr>
          <p:cNvPr id="25" name="Group 24">
            <a:extLst>
              <a:ext uri="{FF2B5EF4-FFF2-40B4-BE49-F238E27FC236}">
                <a16:creationId xmlns:a16="http://schemas.microsoft.com/office/drawing/2014/main" id="{0CDEEFA3-8DD6-6593-A751-17873BB67A3C}"/>
              </a:ext>
            </a:extLst>
          </p:cNvPr>
          <p:cNvGrpSpPr/>
          <p:nvPr/>
        </p:nvGrpSpPr>
        <p:grpSpPr>
          <a:xfrm>
            <a:off x="819974" y="4248496"/>
            <a:ext cx="7085056" cy="1015663"/>
            <a:chOff x="687344" y="4465683"/>
            <a:chExt cx="7085056" cy="1015663"/>
          </a:xfrm>
        </p:grpSpPr>
        <p:sp>
          <p:nvSpPr>
            <p:cNvPr id="17" name="TextBox 16">
              <a:extLst>
                <a:ext uri="{FF2B5EF4-FFF2-40B4-BE49-F238E27FC236}">
                  <a16:creationId xmlns:a16="http://schemas.microsoft.com/office/drawing/2014/main" id="{7BA619D8-A62C-CF75-4D3C-AD7234EAEDBE}"/>
                </a:ext>
              </a:extLst>
            </p:cNvPr>
            <p:cNvSpPr txBox="1"/>
            <p:nvPr/>
          </p:nvSpPr>
          <p:spPr>
            <a:xfrm>
              <a:off x="687344" y="4465683"/>
              <a:ext cx="533347" cy="1015663"/>
            </a:xfrm>
            <a:prstGeom prst="rect">
              <a:avLst/>
            </a:prstGeom>
            <a:noFill/>
          </p:spPr>
          <p:txBody>
            <a:bodyPr wrap="square" rtlCol="0">
              <a:spAutoFit/>
            </a:bodyPr>
            <a:lstStyle/>
            <a:p>
              <a:pPr algn="ctr"/>
              <a:r>
                <a:rPr lang="en-US" sz="6000" dirty="0">
                  <a:solidFill>
                    <a:srgbClr val="C8102E"/>
                  </a:solidFill>
                </a:rPr>
                <a:t>?</a:t>
              </a:r>
              <a:endParaRPr lang="en-ZA" sz="6000" dirty="0">
                <a:solidFill>
                  <a:srgbClr val="C8102E"/>
                </a:solidFill>
              </a:endParaRPr>
            </a:p>
          </p:txBody>
        </p:sp>
        <p:sp>
          <p:nvSpPr>
            <p:cNvPr id="21" name="TextBox 20">
              <a:extLst>
                <a:ext uri="{FF2B5EF4-FFF2-40B4-BE49-F238E27FC236}">
                  <a16:creationId xmlns:a16="http://schemas.microsoft.com/office/drawing/2014/main" id="{AFC2465B-9585-369C-4765-901BBD5E85D8}"/>
                </a:ext>
              </a:extLst>
            </p:cNvPr>
            <p:cNvSpPr txBox="1"/>
            <p:nvPr/>
          </p:nvSpPr>
          <p:spPr>
            <a:xfrm>
              <a:off x="1371600" y="4705290"/>
              <a:ext cx="6400800" cy="400110"/>
            </a:xfrm>
            <a:prstGeom prst="rect">
              <a:avLst/>
            </a:prstGeom>
            <a:noFill/>
          </p:spPr>
          <p:txBody>
            <a:bodyPr wrap="square" rtlCol="0">
              <a:spAutoFit/>
            </a:bodyPr>
            <a:lstStyle/>
            <a:p>
              <a:pPr>
                <a:spcBef>
                  <a:spcPts val="600"/>
                </a:spcBef>
                <a:spcAft>
                  <a:spcPts val="600"/>
                </a:spcAft>
              </a:pPr>
              <a:r>
                <a:rPr lang="en-US" sz="2000" dirty="0"/>
                <a:t>Do you have any questions?</a:t>
              </a:r>
            </a:p>
          </p:txBody>
        </p:sp>
      </p:grpSp>
    </p:spTree>
    <p:extLst>
      <p:ext uri="{BB962C8B-B14F-4D97-AF65-F5344CB8AC3E}">
        <p14:creationId xmlns:p14="http://schemas.microsoft.com/office/powerpoint/2010/main" val="36773780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B3EB1-A6F6-E216-576F-022009BB1D14}"/>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6C6DE9AD-F2DF-DCBB-D786-461308B4DA96}"/>
              </a:ext>
            </a:extLst>
          </p:cNvPr>
          <p:cNvSpPr/>
          <p:nvPr/>
        </p:nvSpPr>
        <p:spPr>
          <a:xfrm>
            <a:off x="0" y="5778500"/>
            <a:ext cx="9144000"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a:extLst>
              <a:ext uri="{FF2B5EF4-FFF2-40B4-BE49-F238E27FC236}">
                <a16:creationId xmlns:a16="http://schemas.microsoft.com/office/drawing/2014/main" id="{D9D5DA22-B6B8-E916-CA89-130040F2713A}"/>
              </a:ext>
            </a:extLst>
          </p:cNvPr>
          <p:cNvSpPr>
            <a:spLocks noGrp="1"/>
          </p:cNvSpPr>
          <p:nvPr>
            <p:ph type="ctrTitle"/>
          </p:nvPr>
        </p:nvSpPr>
        <p:spPr>
          <a:xfrm>
            <a:off x="179998" y="694071"/>
            <a:ext cx="8784000" cy="1600199"/>
          </a:xfrm>
        </p:spPr>
        <p:txBody>
          <a:bodyPr>
            <a:normAutofit/>
          </a:bodyPr>
          <a:lstStyle/>
          <a:p>
            <a:r>
              <a:rPr lang="en-ZA" sz="5400" dirty="0">
                <a:solidFill>
                  <a:srgbClr val="C8102E"/>
                </a:solidFill>
              </a:rPr>
              <a:t>MACE Excellence Awards </a:t>
            </a:r>
          </a:p>
        </p:txBody>
      </p:sp>
      <p:sp>
        <p:nvSpPr>
          <p:cNvPr id="5" name="Rectangle 4">
            <a:extLst>
              <a:ext uri="{FF2B5EF4-FFF2-40B4-BE49-F238E27FC236}">
                <a16:creationId xmlns:a16="http://schemas.microsoft.com/office/drawing/2014/main" id="{C0C0F647-D776-64DE-F458-0685862FB3D3}"/>
              </a:ext>
            </a:extLst>
          </p:cNvPr>
          <p:cNvSpPr/>
          <p:nvPr/>
        </p:nvSpPr>
        <p:spPr>
          <a:xfrm>
            <a:off x="0" y="0"/>
            <a:ext cx="9144000" cy="252000"/>
          </a:xfrm>
          <a:prstGeom prst="rect">
            <a:avLst/>
          </a:prstGeom>
          <a:solidFill>
            <a:srgbClr val="C81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Rectangle 5">
            <a:extLst>
              <a:ext uri="{FF2B5EF4-FFF2-40B4-BE49-F238E27FC236}">
                <a16:creationId xmlns:a16="http://schemas.microsoft.com/office/drawing/2014/main" id="{D64FBA9A-4185-AAEA-88DF-628C7CB6CED5}"/>
              </a:ext>
            </a:extLst>
          </p:cNvPr>
          <p:cNvSpPr/>
          <p:nvPr/>
        </p:nvSpPr>
        <p:spPr>
          <a:xfrm>
            <a:off x="0" y="6138000"/>
            <a:ext cx="9144000" cy="720000"/>
          </a:xfrm>
          <a:prstGeom prst="rect">
            <a:avLst/>
          </a:prstGeom>
          <a:solidFill>
            <a:srgbClr val="7A9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 name="Picture 6">
            <a:extLst>
              <a:ext uri="{FF2B5EF4-FFF2-40B4-BE49-F238E27FC236}">
                <a16:creationId xmlns:a16="http://schemas.microsoft.com/office/drawing/2014/main" id="{AA438BD9-98AF-4F1D-7167-07FD22FADF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3139" y="4261974"/>
            <a:ext cx="3617719" cy="1663700"/>
          </a:xfrm>
          <a:prstGeom prst="rect">
            <a:avLst/>
          </a:prstGeom>
        </p:spPr>
      </p:pic>
      <p:sp>
        <p:nvSpPr>
          <p:cNvPr id="8" name="Rounded Rectangle 7">
            <a:extLst>
              <a:ext uri="{FF2B5EF4-FFF2-40B4-BE49-F238E27FC236}">
                <a16:creationId xmlns:a16="http://schemas.microsoft.com/office/drawing/2014/main" id="{0F638F59-F384-AB1E-FC19-B408C8B3A78C}"/>
              </a:ext>
            </a:extLst>
          </p:cNvPr>
          <p:cNvSpPr/>
          <p:nvPr/>
        </p:nvSpPr>
        <p:spPr>
          <a:xfrm>
            <a:off x="179998" y="694071"/>
            <a:ext cx="8784000" cy="1600200"/>
          </a:xfrm>
          <a:prstGeom prst="roundRect">
            <a:avLst>
              <a:gd name="adj" fmla="val 8056"/>
            </a:avLst>
          </a:prstGeom>
          <a:no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13" name="Group 12">
            <a:extLst>
              <a:ext uri="{FF2B5EF4-FFF2-40B4-BE49-F238E27FC236}">
                <a16:creationId xmlns:a16="http://schemas.microsoft.com/office/drawing/2014/main" id="{4947B1F1-5144-0FE0-EA9E-B5EF17DAC291}"/>
              </a:ext>
            </a:extLst>
          </p:cNvPr>
          <p:cNvGrpSpPr/>
          <p:nvPr userDrawn="1"/>
        </p:nvGrpSpPr>
        <p:grpSpPr>
          <a:xfrm>
            <a:off x="7238998" y="2117246"/>
            <a:ext cx="1386780" cy="354049"/>
            <a:chOff x="174486" y="5846010"/>
            <a:chExt cx="846054" cy="216000"/>
          </a:xfrm>
        </p:grpSpPr>
        <p:sp>
          <p:nvSpPr>
            <p:cNvPr id="14" name="Oval 13">
              <a:extLst>
                <a:ext uri="{FF2B5EF4-FFF2-40B4-BE49-F238E27FC236}">
                  <a16:creationId xmlns:a16="http://schemas.microsoft.com/office/drawing/2014/main" id="{91EE4649-4507-95FB-38A5-94C9EE6ECE94}"/>
                </a:ext>
              </a:extLst>
            </p:cNvPr>
            <p:cNvSpPr/>
            <p:nvPr userDrawn="1"/>
          </p:nvSpPr>
          <p:spPr>
            <a:xfrm>
              <a:off x="174486"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Oval 14">
              <a:extLst>
                <a:ext uri="{FF2B5EF4-FFF2-40B4-BE49-F238E27FC236}">
                  <a16:creationId xmlns:a16="http://schemas.microsoft.com/office/drawing/2014/main" id="{A7E09764-240E-0C4E-7B3B-59B395DEB4E0}"/>
                </a:ext>
              </a:extLst>
            </p:cNvPr>
            <p:cNvSpPr/>
            <p:nvPr userDrawn="1"/>
          </p:nvSpPr>
          <p:spPr>
            <a:xfrm>
              <a:off x="488950"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Oval 15">
              <a:extLst>
                <a:ext uri="{FF2B5EF4-FFF2-40B4-BE49-F238E27FC236}">
                  <a16:creationId xmlns:a16="http://schemas.microsoft.com/office/drawing/2014/main" id="{0571854A-5627-8DBE-0ED9-DEB90034C1A9}"/>
                </a:ext>
              </a:extLst>
            </p:cNvPr>
            <p:cNvSpPr/>
            <p:nvPr userDrawn="1"/>
          </p:nvSpPr>
          <p:spPr>
            <a:xfrm>
              <a:off x="804540"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cxnSp>
        <p:nvCxnSpPr>
          <p:cNvPr id="10" name="Straight Connector 9">
            <a:extLst>
              <a:ext uri="{FF2B5EF4-FFF2-40B4-BE49-F238E27FC236}">
                <a16:creationId xmlns:a16="http://schemas.microsoft.com/office/drawing/2014/main" id="{83F9C6D3-72DC-6A99-96C8-30A9A1D53ED1}"/>
              </a:ext>
            </a:extLst>
          </p:cNvPr>
          <p:cNvCxnSpPr/>
          <p:nvPr/>
        </p:nvCxnSpPr>
        <p:spPr>
          <a:xfrm>
            <a:off x="0" y="6019800"/>
            <a:ext cx="9144000" cy="0"/>
          </a:xfrm>
          <a:prstGeom prst="line">
            <a:avLst/>
          </a:prstGeom>
          <a:ln w="19050">
            <a:solidFill>
              <a:srgbClr val="C8102E"/>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A421D46-70B6-EB30-0594-C216C8B1B834}"/>
              </a:ext>
            </a:extLst>
          </p:cNvPr>
          <p:cNvSpPr txBox="1"/>
          <p:nvPr/>
        </p:nvSpPr>
        <p:spPr>
          <a:xfrm>
            <a:off x="2763139" y="2746501"/>
            <a:ext cx="5230847" cy="1077218"/>
          </a:xfrm>
          <a:prstGeom prst="rect">
            <a:avLst/>
          </a:prstGeom>
          <a:noFill/>
        </p:spPr>
        <p:txBody>
          <a:bodyPr wrap="square" rtlCol="0">
            <a:spAutoFit/>
          </a:bodyPr>
          <a:lstStyle/>
          <a:p>
            <a:pPr>
              <a:spcBef>
                <a:spcPts val="300"/>
              </a:spcBef>
              <a:spcAft>
                <a:spcPts val="300"/>
              </a:spcAft>
            </a:pPr>
            <a:r>
              <a:rPr lang="en-US" dirty="0"/>
              <a:t>Dr Amanda Hamilton-Attwell</a:t>
            </a:r>
          </a:p>
          <a:p>
            <a:pPr>
              <a:spcBef>
                <a:spcPts val="300"/>
              </a:spcBef>
              <a:spcAft>
                <a:spcPts val="300"/>
              </a:spcAft>
            </a:pPr>
            <a:r>
              <a:rPr lang="en-US" dirty="0"/>
              <a:t>083 654 0565</a:t>
            </a:r>
          </a:p>
          <a:p>
            <a:pPr>
              <a:spcBef>
                <a:spcPts val="300"/>
              </a:spcBef>
              <a:spcAft>
                <a:spcPts val="300"/>
              </a:spcAft>
            </a:pPr>
            <a:r>
              <a:rPr lang="en-US" dirty="0"/>
              <a:t>amanda@businessdna.co.za</a:t>
            </a:r>
            <a:endParaRPr lang="en-ZA" dirty="0"/>
          </a:p>
        </p:txBody>
      </p:sp>
    </p:spTree>
    <p:extLst>
      <p:ext uri="{BB962C8B-B14F-4D97-AF65-F5344CB8AC3E}">
        <p14:creationId xmlns:p14="http://schemas.microsoft.com/office/powerpoint/2010/main" val="30836274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2554</TotalTime>
  <Words>3900</Words>
  <Application>Microsoft Office PowerPoint</Application>
  <PresentationFormat>On-screen Show (4:3)</PresentationFormat>
  <Paragraphs>532</Paragraphs>
  <Slides>55</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55</vt:i4>
      </vt:variant>
    </vt:vector>
  </HeadingPairs>
  <TitlesOfParts>
    <vt:vector size="59" baseType="lpstr">
      <vt:lpstr>Arial</vt:lpstr>
      <vt:lpstr>Calibri</vt:lpstr>
      <vt:lpstr>Times New Roman</vt:lpstr>
      <vt:lpstr>Office Theme</vt:lpstr>
      <vt:lpstr>MACE Excellence Awards </vt:lpstr>
      <vt:lpstr>Preparing a winning channel entry</vt:lpstr>
      <vt:lpstr>Your number 1 resource</vt:lpstr>
      <vt:lpstr>Everything you need to know!</vt:lpstr>
      <vt:lpstr>Why should you submit an entry?</vt:lpstr>
      <vt:lpstr>PowerPoint Presentation</vt:lpstr>
      <vt:lpstr>Awards</vt:lpstr>
      <vt:lpstr>The rules</vt:lpstr>
      <vt:lpstr>The seven-point scale of excellence</vt:lpstr>
      <vt:lpstr>Disqualification</vt:lpstr>
      <vt:lpstr>The weighting of the work plan and the work sample</vt:lpstr>
      <vt:lpstr>Where to enter your project</vt:lpstr>
      <vt:lpstr>PowerPoint Presentation</vt:lpstr>
      <vt:lpstr>Preparing a Channel entry</vt:lpstr>
      <vt:lpstr>PowerPoint Presentation</vt:lpstr>
      <vt:lpstr>Entrant and project detail</vt:lpstr>
      <vt:lpstr>Your work plan</vt:lpstr>
      <vt:lpstr>PowerPoint Presentation</vt:lpstr>
      <vt:lpstr>The background</vt:lpstr>
      <vt:lpstr>PowerPoint Presentation</vt:lpstr>
      <vt:lpstr>The need for the project</vt:lpstr>
      <vt:lpstr>The need for the project (continued)</vt:lpstr>
      <vt:lpstr>The need for the project (continued)</vt:lpstr>
      <vt:lpstr>Examples of a need</vt:lpstr>
      <vt:lpstr>PowerPoint Presentation</vt:lpstr>
      <vt:lpstr>The target audience/s</vt:lpstr>
      <vt:lpstr>PowerPoint Presentation</vt:lpstr>
      <vt:lpstr>Goal and objectives</vt:lpstr>
      <vt:lpstr>Goal and objectives</vt:lpstr>
      <vt:lpstr>Goal and objectives</vt:lpstr>
      <vt:lpstr>Goal and objectives (continued)</vt:lpstr>
      <vt:lpstr>Goal and objectives (continued)</vt:lpstr>
      <vt:lpstr>A simple formula to use when you create your objectives</vt:lpstr>
      <vt:lpstr>PowerPoint Presentation</vt:lpstr>
      <vt:lpstr>PowerPoint Presentation</vt:lpstr>
      <vt:lpstr>The strategy</vt:lpstr>
      <vt:lpstr>The strategy (continued)</vt:lpstr>
      <vt:lpstr>The strategy (continued)</vt:lpstr>
      <vt:lpstr>The strategy (continued)</vt:lpstr>
      <vt:lpstr>The strategy (continued)</vt:lpstr>
      <vt:lpstr>PowerPoint Presentation</vt:lpstr>
      <vt:lpstr>Project implementation</vt:lpstr>
      <vt:lpstr>PowerPoint Presentation</vt:lpstr>
      <vt:lpstr>Measurement and evaluation</vt:lpstr>
      <vt:lpstr>Measurement and evaluation </vt:lpstr>
      <vt:lpstr>PowerPoint Presentation</vt:lpstr>
      <vt:lpstr>Alignment with the objectives and the target audience’s characteristics and needs </vt:lpstr>
      <vt:lpstr>Alignment with the objectives and the target audience’s characteristics and needs (continued)</vt:lpstr>
      <vt:lpstr>PowerPoint Presentation</vt:lpstr>
      <vt:lpstr>Creativity of the project assets</vt:lpstr>
      <vt:lpstr>PowerPoint Presentation</vt:lpstr>
      <vt:lpstr>Professional execution</vt:lpstr>
      <vt:lpstr>Professional execution</vt:lpstr>
      <vt:lpstr>In conclusion</vt:lpstr>
      <vt:lpstr>MACE Excellence Awards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Arno</dc:creator>
  <cp:lastModifiedBy>Lacea Loader</cp:lastModifiedBy>
  <cp:revision>102</cp:revision>
  <cp:lastPrinted>2023-06-22T07:40:17Z</cp:lastPrinted>
  <dcterms:created xsi:type="dcterms:W3CDTF">2006-08-16T00:00:00Z</dcterms:created>
  <dcterms:modified xsi:type="dcterms:W3CDTF">2026-08-02T17:36:00Z</dcterms:modified>
</cp:coreProperties>
</file>